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5" r:id="rId17"/>
    <p:sldId id="277" r:id="rId18"/>
    <p:sldId id="279" r:id="rId19"/>
    <p:sldId id="281" r:id="rId20"/>
    <p:sldId id="282" r:id="rId21"/>
    <p:sldId id="280" r:id="rId22"/>
    <p:sldId id="273" r:id="rId23"/>
    <p:sldId id="283" r:id="rId24"/>
    <p:sldId id="284" r:id="rId25"/>
    <p:sldId id="274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51F15-4E59-4569-88FA-EDFFDC37DE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D3DA6C0-725C-4D79-BE78-DF894DFF30D5}">
      <dgm:prSet/>
      <dgm:spPr/>
      <dgm:t>
        <a:bodyPr/>
        <a:lstStyle/>
        <a:p>
          <a:r>
            <a:rPr lang="es-ES" dirty="0"/>
            <a:t>Introducción</a:t>
          </a:r>
          <a:endParaRPr lang="en-US" dirty="0"/>
        </a:p>
      </dgm:t>
    </dgm:pt>
    <dgm:pt modelId="{B05A24B9-6094-4748-8705-AB253FD9377C}" type="parTrans" cxnId="{0CDF74E2-0674-41FC-9B2A-22295DAF8BCE}">
      <dgm:prSet/>
      <dgm:spPr/>
      <dgm:t>
        <a:bodyPr/>
        <a:lstStyle/>
        <a:p>
          <a:endParaRPr lang="en-US"/>
        </a:p>
      </dgm:t>
    </dgm:pt>
    <dgm:pt modelId="{1AE4841F-8AEC-4C1A-B88D-5E381AA273D0}" type="sibTrans" cxnId="{0CDF74E2-0674-41FC-9B2A-22295DAF8BCE}">
      <dgm:prSet/>
      <dgm:spPr/>
      <dgm:t>
        <a:bodyPr/>
        <a:lstStyle/>
        <a:p>
          <a:endParaRPr lang="en-US"/>
        </a:p>
      </dgm:t>
    </dgm:pt>
    <dgm:pt modelId="{A06806F0-A248-4488-9E65-17A5E3B2DCE1}">
      <dgm:prSet/>
      <dgm:spPr/>
      <dgm:t>
        <a:bodyPr/>
        <a:lstStyle/>
        <a:p>
          <a:r>
            <a:rPr lang="es-ES"/>
            <a:t>Objetivos</a:t>
          </a:r>
          <a:endParaRPr lang="en-US"/>
        </a:p>
      </dgm:t>
    </dgm:pt>
    <dgm:pt modelId="{C54421BB-EB5C-4952-8CA3-A67791E645CD}" type="parTrans" cxnId="{DD0EDF9A-F5FC-4636-97AB-85CB5AEA2102}">
      <dgm:prSet/>
      <dgm:spPr/>
      <dgm:t>
        <a:bodyPr/>
        <a:lstStyle/>
        <a:p>
          <a:endParaRPr lang="en-US"/>
        </a:p>
      </dgm:t>
    </dgm:pt>
    <dgm:pt modelId="{ABA80596-34FB-4AEC-A75B-1D7E278BAFB8}" type="sibTrans" cxnId="{DD0EDF9A-F5FC-4636-97AB-85CB5AEA2102}">
      <dgm:prSet/>
      <dgm:spPr/>
      <dgm:t>
        <a:bodyPr/>
        <a:lstStyle/>
        <a:p>
          <a:endParaRPr lang="en-US"/>
        </a:p>
      </dgm:t>
    </dgm:pt>
    <dgm:pt modelId="{EBC1D1FB-F9A4-41AD-ADF9-B518B0178DC6}">
      <dgm:prSet/>
      <dgm:spPr/>
      <dgm:t>
        <a:bodyPr/>
        <a:lstStyle/>
        <a:p>
          <a:r>
            <a:rPr lang="es-ES"/>
            <a:t>Herramientas</a:t>
          </a:r>
          <a:endParaRPr lang="en-US"/>
        </a:p>
      </dgm:t>
    </dgm:pt>
    <dgm:pt modelId="{82CDC1CF-567A-46E3-874A-4023AAB5BACA}" type="parTrans" cxnId="{46BAE18F-5DB6-4764-83C2-5E7BC513B0B1}">
      <dgm:prSet/>
      <dgm:spPr/>
      <dgm:t>
        <a:bodyPr/>
        <a:lstStyle/>
        <a:p>
          <a:endParaRPr lang="en-US"/>
        </a:p>
      </dgm:t>
    </dgm:pt>
    <dgm:pt modelId="{53107590-9BD0-4F9D-A04B-8B6F10009375}" type="sibTrans" cxnId="{46BAE18F-5DB6-4764-83C2-5E7BC513B0B1}">
      <dgm:prSet/>
      <dgm:spPr/>
      <dgm:t>
        <a:bodyPr/>
        <a:lstStyle/>
        <a:p>
          <a:endParaRPr lang="en-US"/>
        </a:p>
      </dgm:t>
    </dgm:pt>
    <dgm:pt modelId="{A5C808A3-6D92-456E-8159-DAC5C89467A7}">
      <dgm:prSet/>
      <dgm:spPr/>
      <dgm:t>
        <a:bodyPr/>
        <a:lstStyle/>
        <a:p>
          <a:r>
            <a:rPr lang="es-ES" dirty="0"/>
            <a:t>Mejora de las físicas en </a:t>
          </a:r>
          <a:r>
            <a:rPr lang="es-ES" i="1" dirty="0"/>
            <a:t>WebSim</a:t>
          </a:r>
          <a:endParaRPr lang="en-US" dirty="0"/>
        </a:p>
      </dgm:t>
    </dgm:pt>
    <dgm:pt modelId="{ED225335-DFF2-4CDB-89D8-F9EAE7B25472}" type="parTrans" cxnId="{E3B376DB-292A-4AC0-A3D6-DBADA15ACCAA}">
      <dgm:prSet/>
      <dgm:spPr/>
      <dgm:t>
        <a:bodyPr/>
        <a:lstStyle/>
        <a:p>
          <a:endParaRPr lang="en-US"/>
        </a:p>
      </dgm:t>
    </dgm:pt>
    <dgm:pt modelId="{BB8B6E0E-E7AC-4C3E-B936-C666D05B45A8}" type="sibTrans" cxnId="{E3B376DB-292A-4AC0-A3D6-DBADA15ACCAA}">
      <dgm:prSet/>
      <dgm:spPr/>
      <dgm:t>
        <a:bodyPr/>
        <a:lstStyle/>
        <a:p>
          <a:endParaRPr lang="en-US"/>
        </a:p>
      </dgm:t>
    </dgm:pt>
    <dgm:pt modelId="{A6EA7173-9AB3-490A-ACD6-16E9D5490B6C}">
      <dgm:prSet/>
      <dgm:spPr/>
      <dgm:t>
        <a:bodyPr/>
        <a:lstStyle/>
        <a:p>
          <a:r>
            <a:rPr lang="es-ES" dirty="0"/>
            <a:t>Nuevos ejercicios con físicas realistas</a:t>
          </a:r>
          <a:endParaRPr lang="en-US" dirty="0"/>
        </a:p>
      </dgm:t>
    </dgm:pt>
    <dgm:pt modelId="{A80928A9-DC04-473E-B9DD-8E0FDEB909C3}" type="parTrans" cxnId="{5A7873C8-0E37-4B9E-99B2-F2595A83D5B2}">
      <dgm:prSet/>
      <dgm:spPr/>
      <dgm:t>
        <a:bodyPr/>
        <a:lstStyle/>
        <a:p>
          <a:endParaRPr lang="en-US"/>
        </a:p>
      </dgm:t>
    </dgm:pt>
    <dgm:pt modelId="{E45A714B-6F88-4EDA-9A83-CCA5349E9FF8}" type="sibTrans" cxnId="{5A7873C8-0E37-4B9E-99B2-F2595A83D5B2}">
      <dgm:prSet/>
      <dgm:spPr/>
      <dgm:t>
        <a:bodyPr/>
        <a:lstStyle/>
        <a:p>
          <a:endParaRPr lang="en-US"/>
        </a:p>
      </dgm:t>
    </dgm:pt>
    <dgm:pt modelId="{4125C15A-FF0D-42DA-BAF3-CD5495FD10A4}">
      <dgm:prSet/>
      <dgm:spPr/>
      <dgm:t>
        <a:bodyPr/>
        <a:lstStyle/>
        <a:p>
          <a:r>
            <a:rPr lang="es-ES"/>
            <a:t>Conclusiones</a:t>
          </a:r>
          <a:endParaRPr lang="en-US"/>
        </a:p>
      </dgm:t>
    </dgm:pt>
    <dgm:pt modelId="{2961A2EF-908C-4DE7-A36D-4BFB91CF501A}" type="parTrans" cxnId="{426A52A6-3157-4EA6-B72F-E88AC39B2E32}">
      <dgm:prSet/>
      <dgm:spPr/>
      <dgm:t>
        <a:bodyPr/>
        <a:lstStyle/>
        <a:p>
          <a:endParaRPr lang="en-US"/>
        </a:p>
      </dgm:t>
    </dgm:pt>
    <dgm:pt modelId="{E3466C65-FDA1-4F4F-AF06-D3167EFF53FC}" type="sibTrans" cxnId="{426A52A6-3157-4EA6-B72F-E88AC39B2E32}">
      <dgm:prSet/>
      <dgm:spPr/>
      <dgm:t>
        <a:bodyPr/>
        <a:lstStyle/>
        <a:p>
          <a:endParaRPr lang="en-US"/>
        </a:p>
      </dgm:t>
    </dgm:pt>
    <dgm:pt modelId="{32412BD1-568E-476C-A1C9-653F9CD1CF50}" type="pres">
      <dgm:prSet presAssocID="{AD851F15-4E59-4569-88FA-EDFFDC37DE49}" presName="root" presStyleCnt="0">
        <dgm:presLayoutVars>
          <dgm:dir/>
          <dgm:resizeHandles val="exact"/>
        </dgm:presLayoutVars>
      </dgm:prSet>
      <dgm:spPr/>
    </dgm:pt>
    <dgm:pt modelId="{0576F263-E659-4E15-87EE-8EE7EBFACCCC}" type="pres">
      <dgm:prSet presAssocID="{CD3DA6C0-725C-4D79-BE78-DF894DFF30D5}" presName="compNode" presStyleCnt="0"/>
      <dgm:spPr/>
    </dgm:pt>
    <dgm:pt modelId="{B8A3FC9E-6849-4133-B604-B7495125DCAC}" type="pres">
      <dgm:prSet presAssocID="{CD3DA6C0-725C-4D79-BE78-DF894DFF30D5}" presName="bgRect" presStyleLbl="bgShp" presStyleIdx="0" presStyleCnt="6"/>
      <dgm:spPr/>
    </dgm:pt>
    <dgm:pt modelId="{3FB219B7-7677-48DC-97F8-01E192BA04F4}" type="pres">
      <dgm:prSet presAssocID="{CD3DA6C0-725C-4D79-BE78-DF894DFF30D5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282D159-6A58-455A-B0D5-EDECA8F41A8B}" type="pres">
      <dgm:prSet presAssocID="{CD3DA6C0-725C-4D79-BE78-DF894DFF30D5}" presName="spaceRect" presStyleCnt="0"/>
      <dgm:spPr/>
    </dgm:pt>
    <dgm:pt modelId="{62DAF6C6-3B03-4381-BAC3-217CA13D6EE8}" type="pres">
      <dgm:prSet presAssocID="{CD3DA6C0-725C-4D79-BE78-DF894DFF30D5}" presName="parTx" presStyleLbl="revTx" presStyleIdx="0" presStyleCnt="6">
        <dgm:presLayoutVars>
          <dgm:chMax val="0"/>
          <dgm:chPref val="0"/>
        </dgm:presLayoutVars>
      </dgm:prSet>
      <dgm:spPr/>
    </dgm:pt>
    <dgm:pt modelId="{CCDB987F-535E-4788-AF0B-538D4AEEE126}" type="pres">
      <dgm:prSet presAssocID="{1AE4841F-8AEC-4C1A-B88D-5E381AA273D0}" presName="sibTrans" presStyleCnt="0"/>
      <dgm:spPr/>
    </dgm:pt>
    <dgm:pt modelId="{269BF6A3-1BE1-47BB-8315-5AD3906FDF77}" type="pres">
      <dgm:prSet presAssocID="{A06806F0-A248-4488-9E65-17A5E3B2DCE1}" presName="compNode" presStyleCnt="0"/>
      <dgm:spPr/>
    </dgm:pt>
    <dgm:pt modelId="{182727B0-F55D-4610-86AF-CFF457439E1C}" type="pres">
      <dgm:prSet presAssocID="{A06806F0-A248-4488-9E65-17A5E3B2DCE1}" presName="bgRect" presStyleLbl="bgShp" presStyleIdx="1" presStyleCnt="6"/>
      <dgm:spPr/>
    </dgm:pt>
    <dgm:pt modelId="{6E57E088-3A80-4C35-88F9-8F5726C6201C}" type="pres">
      <dgm:prSet presAssocID="{A06806F0-A248-4488-9E65-17A5E3B2DC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F4F0B0CC-95F6-4610-9127-3976E08C1AEA}" type="pres">
      <dgm:prSet presAssocID="{A06806F0-A248-4488-9E65-17A5E3B2DCE1}" presName="spaceRect" presStyleCnt="0"/>
      <dgm:spPr/>
    </dgm:pt>
    <dgm:pt modelId="{9BE67D5A-11AB-4260-810A-E4965997ADDC}" type="pres">
      <dgm:prSet presAssocID="{A06806F0-A248-4488-9E65-17A5E3B2DCE1}" presName="parTx" presStyleLbl="revTx" presStyleIdx="1" presStyleCnt="6">
        <dgm:presLayoutVars>
          <dgm:chMax val="0"/>
          <dgm:chPref val="0"/>
        </dgm:presLayoutVars>
      </dgm:prSet>
      <dgm:spPr/>
    </dgm:pt>
    <dgm:pt modelId="{C37AFC3D-15FC-4AF5-AA62-62283D7E3DAC}" type="pres">
      <dgm:prSet presAssocID="{ABA80596-34FB-4AEC-A75B-1D7E278BAFB8}" presName="sibTrans" presStyleCnt="0"/>
      <dgm:spPr/>
    </dgm:pt>
    <dgm:pt modelId="{600ECB35-9E25-454B-8645-59936C1775EE}" type="pres">
      <dgm:prSet presAssocID="{EBC1D1FB-F9A4-41AD-ADF9-B518B0178DC6}" presName="compNode" presStyleCnt="0"/>
      <dgm:spPr/>
    </dgm:pt>
    <dgm:pt modelId="{FDD2302D-73C9-42E8-A337-3A4F6C24D6DE}" type="pres">
      <dgm:prSet presAssocID="{EBC1D1FB-F9A4-41AD-ADF9-B518B0178DC6}" presName="bgRect" presStyleLbl="bgShp" presStyleIdx="2" presStyleCnt="6"/>
      <dgm:spPr/>
    </dgm:pt>
    <dgm:pt modelId="{7921B8EA-02B8-425C-992B-E6DB31BD3402}" type="pres">
      <dgm:prSet presAssocID="{EBC1D1FB-F9A4-41AD-ADF9-B518B0178DC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98C3DE36-F04B-42C8-AD06-992493060F4E}" type="pres">
      <dgm:prSet presAssocID="{EBC1D1FB-F9A4-41AD-ADF9-B518B0178DC6}" presName="spaceRect" presStyleCnt="0"/>
      <dgm:spPr/>
    </dgm:pt>
    <dgm:pt modelId="{2540478A-3A2C-4949-894B-945E05ABC54C}" type="pres">
      <dgm:prSet presAssocID="{EBC1D1FB-F9A4-41AD-ADF9-B518B0178DC6}" presName="parTx" presStyleLbl="revTx" presStyleIdx="2" presStyleCnt="6">
        <dgm:presLayoutVars>
          <dgm:chMax val="0"/>
          <dgm:chPref val="0"/>
        </dgm:presLayoutVars>
      </dgm:prSet>
      <dgm:spPr/>
    </dgm:pt>
    <dgm:pt modelId="{F163544D-B679-46BC-88E4-F1DA6DC44CD1}" type="pres">
      <dgm:prSet presAssocID="{53107590-9BD0-4F9D-A04B-8B6F10009375}" presName="sibTrans" presStyleCnt="0"/>
      <dgm:spPr/>
    </dgm:pt>
    <dgm:pt modelId="{9574D317-E269-4A46-89EB-17A30473911C}" type="pres">
      <dgm:prSet presAssocID="{A5C808A3-6D92-456E-8159-DAC5C89467A7}" presName="compNode" presStyleCnt="0"/>
      <dgm:spPr/>
    </dgm:pt>
    <dgm:pt modelId="{1319B47C-7BB8-400F-95BF-A97081A3D3B3}" type="pres">
      <dgm:prSet presAssocID="{A5C808A3-6D92-456E-8159-DAC5C89467A7}" presName="bgRect" presStyleLbl="bgShp" presStyleIdx="3" presStyleCnt="6"/>
      <dgm:spPr/>
    </dgm:pt>
    <dgm:pt modelId="{80AC09E2-F5B8-4B46-8733-8497C6CC6E1D}" type="pres">
      <dgm:prSet presAssocID="{A5C808A3-6D92-456E-8159-DAC5C89467A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tomo"/>
        </a:ext>
      </dgm:extLst>
    </dgm:pt>
    <dgm:pt modelId="{D879C13C-29D1-4ACB-99D2-078750BC1FFF}" type="pres">
      <dgm:prSet presAssocID="{A5C808A3-6D92-456E-8159-DAC5C89467A7}" presName="spaceRect" presStyleCnt="0"/>
      <dgm:spPr/>
    </dgm:pt>
    <dgm:pt modelId="{028BC5CF-9FA7-49B5-B556-57B62BF33BFE}" type="pres">
      <dgm:prSet presAssocID="{A5C808A3-6D92-456E-8159-DAC5C89467A7}" presName="parTx" presStyleLbl="revTx" presStyleIdx="3" presStyleCnt="6">
        <dgm:presLayoutVars>
          <dgm:chMax val="0"/>
          <dgm:chPref val="0"/>
        </dgm:presLayoutVars>
      </dgm:prSet>
      <dgm:spPr/>
    </dgm:pt>
    <dgm:pt modelId="{AFE89560-DADA-49FD-8D21-2E026E3CD102}" type="pres">
      <dgm:prSet presAssocID="{BB8B6E0E-E7AC-4C3E-B936-C666D05B45A8}" presName="sibTrans" presStyleCnt="0"/>
      <dgm:spPr/>
    </dgm:pt>
    <dgm:pt modelId="{A25D2A82-E7D9-42F3-A5E6-EC9B51171825}" type="pres">
      <dgm:prSet presAssocID="{A6EA7173-9AB3-490A-ACD6-16E9D5490B6C}" presName="compNode" presStyleCnt="0"/>
      <dgm:spPr/>
    </dgm:pt>
    <dgm:pt modelId="{772F7DE5-80EC-43FF-83DF-BD060850FBCE}" type="pres">
      <dgm:prSet presAssocID="{A6EA7173-9AB3-490A-ACD6-16E9D5490B6C}" presName="bgRect" presStyleLbl="bgShp" presStyleIdx="4" presStyleCnt="6"/>
      <dgm:spPr/>
    </dgm:pt>
    <dgm:pt modelId="{5A324BAB-3442-4C60-A1BC-40DF5B782735}" type="pres">
      <dgm:prSet presAssocID="{A6EA7173-9AB3-490A-ACD6-16E9D5490B6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9643186B-9871-48AA-9E3A-D5CAC553F734}" type="pres">
      <dgm:prSet presAssocID="{A6EA7173-9AB3-490A-ACD6-16E9D5490B6C}" presName="spaceRect" presStyleCnt="0"/>
      <dgm:spPr/>
    </dgm:pt>
    <dgm:pt modelId="{D671F290-D20B-4110-807F-1FC41A58C6CB}" type="pres">
      <dgm:prSet presAssocID="{A6EA7173-9AB3-490A-ACD6-16E9D5490B6C}" presName="parTx" presStyleLbl="revTx" presStyleIdx="4" presStyleCnt="6">
        <dgm:presLayoutVars>
          <dgm:chMax val="0"/>
          <dgm:chPref val="0"/>
        </dgm:presLayoutVars>
      </dgm:prSet>
      <dgm:spPr/>
    </dgm:pt>
    <dgm:pt modelId="{2D9D486E-8000-4A7B-BD62-BCE4FA320175}" type="pres">
      <dgm:prSet presAssocID="{E45A714B-6F88-4EDA-9A83-CCA5349E9FF8}" presName="sibTrans" presStyleCnt="0"/>
      <dgm:spPr/>
    </dgm:pt>
    <dgm:pt modelId="{3A526CC9-AF0E-45E5-B0CC-ED1D11882B1B}" type="pres">
      <dgm:prSet presAssocID="{4125C15A-FF0D-42DA-BAF3-CD5495FD10A4}" presName="compNode" presStyleCnt="0"/>
      <dgm:spPr/>
    </dgm:pt>
    <dgm:pt modelId="{32CB5EEC-2AFD-4AFE-A36F-1790785522BC}" type="pres">
      <dgm:prSet presAssocID="{4125C15A-FF0D-42DA-BAF3-CD5495FD10A4}" presName="bgRect" presStyleLbl="bgShp" presStyleIdx="5" presStyleCnt="6"/>
      <dgm:spPr/>
    </dgm:pt>
    <dgm:pt modelId="{4BD68435-55D2-450C-91C6-D0868CF40AF9}" type="pres">
      <dgm:prSet presAssocID="{4125C15A-FF0D-42DA-BAF3-CD5495FD10A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49170F5-88E6-455D-88A9-1CBBFF0D329C}" type="pres">
      <dgm:prSet presAssocID="{4125C15A-FF0D-42DA-BAF3-CD5495FD10A4}" presName="spaceRect" presStyleCnt="0"/>
      <dgm:spPr/>
    </dgm:pt>
    <dgm:pt modelId="{9EA9B57D-DE3A-45C8-8037-BF0CC5E89874}" type="pres">
      <dgm:prSet presAssocID="{4125C15A-FF0D-42DA-BAF3-CD5495FD10A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D90E561-D2A6-4894-9BAF-0DD00E14E0E3}" type="presOf" srcId="{AD851F15-4E59-4569-88FA-EDFFDC37DE49}" destId="{32412BD1-568E-476C-A1C9-653F9CD1CF50}" srcOrd="0" destOrd="0" presId="urn:microsoft.com/office/officeart/2018/2/layout/IconVerticalSolidList"/>
    <dgm:cxn modelId="{5DB88953-5A67-43CC-B843-1DB657AD7A1C}" type="presOf" srcId="{A6EA7173-9AB3-490A-ACD6-16E9D5490B6C}" destId="{D671F290-D20B-4110-807F-1FC41A58C6CB}" srcOrd="0" destOrd="0" presId="urn:microsoft.com/office/officeart/2018/2/layout/IconVerticalSolidList"/>
    <dgm:cxn modelId="{56F85754-7D1B-4B8E-9376-640451AFD477}" type="presOf" srcId="{A06806F0-A248-4488-9E65-17A5E3B2DCE1}" destId="{9BE67D5A-11AB-4260-810A-E4965997ADDC}" srcOrd="0" destOrd="0" presId="urn:microsoft.com/office/officeart/2018/2/layout/IconVerticalSolidList"/>
    <dgm:cxn modelId="{6A91998C-7566-406A-8D04-8ACF3B56B59E}" type="presOf" srcId="{4125C15A-FF0D-42DA-BAF3-CD5495FD10A4}" destId="{9EA9B57D-DE3A-45C8-8037-BF0CC5E89874}" srcOrd="0" destOrd="0" presId="urn:microsoft.com/office/officeart/2018/2/layout/IconVerticalSolidList"/>
    <dgm:cxn modelId="{CA10C78E-A72C-48AF-BCA3-9F53C5C4FCD8}" type="presOf" srcId="{A5C808A3-6D92-456E-8159-DAC5C89467A7}" destId="{028BC5CF-9FA7-49B5-B556-57B62BF33BFE}" srcOrd="0" destOrd="0" presId="urn:microsoft.com/office/officeart/2018/2/layout/IconVerticalSolidList"/>
    <dgm:cxn modelId="{46BAE18F-5DB6-4764-83C2-5E7BC513B0B1}" srcId="{AD851F15-4E59-4569-88FA-EDFFDC37DE49}" destId="{EBC1D1FB-F9A4-41AD-ADF9-B518B0178DC6}" srcOrd="2" destOrd="0" parTransId="{82CDC1CF-567A-46E3-874A-4023AAB5BACA}" sibTransId="{53107590-9BD0-4F9D-A04B-8B6F10009375}"/>
    <dgm:cxn modelId="{DD0EDF9A-F5FC-4636-97AB-85CB5AEA2102}" srcId="{AD851F15-4E59-4569-88FA-EDFFDC37DE49}" destId="{A06806F0-A248-4488-9E65-17A5E3B2DCE1}" srcOrd="1" destOrd="0" parTransId="{C54421BB-EB5C-4952-8CA3-A67791E645CD}" sibTransId="{ABA80596-34FB-4AEC-A75B-1D7E278BAFB8}"/>
    <dgm:cxn modelId="{426A52A6-3157-4EA6-B72F-E88AC39B2E32}" srcId="{AD851F15-4E59-4569-88FA-EDFFDC37DE49}" destId="{4125C15A-FF0D-42DA-BAF3-CD5495FD10A4}" srcOrd="5" destOrd="0" parTransId="{2961A2EF-908C-4DE7-A36D-4BFB91CF501A}" sibTransId="{E3466C65-FDA1-4F4F-AF06-D3167EFF53FC}"/>
    <dgm:cxn modelId="{E1DB2AA8-30A7-4DCE-A286-DA99631D4EA7}" type="presOf" srcId="{EBC1D1FB-F9A4-41AD-ADF9-B518B0178DC6}" destId="{2540478A-3A2C-4949-894B-945E05ABC54C}" srcOrd="0" destOrd="0" presId="urn:microsoft.com/office/officeart/2018/2/layout/IconVerticalSolidList"/>
    <dgm:cxn modelId="{5A7873C8-0E37-4B9E-99B2-F2595A83D5B2}" srcId="{AD851F15-4E59-4569-88FA-EDFFDC37DE49}" destId="{A6EA7173-9AB3-490A-ACD6-16E9D5490B6C}" srcOrd="4" destOrd="0" parTransId="{A80928A9-DC04-473E-B9DD-8E0FDEB909C3}" sibTransId="{E45A714B-6F88-4EDA-9A83-CCA5349E9FF8}"/>
    <dgm:cxn modelId="{E3B376DB-292A-4AC0-A3D6-DBADA15ACCAA}" srcId="{AD851F15-4E59-4569-88FA-EDFFDC37DE49}" destId="{A5C808A3-6D92-456E-8159-DAC5C89467A7}" srcOrd="3" destOrd="0" parTransId="{ED225335-DFF2-4CDB-89D8-F9EAE7B25472}" sibTransId="{BB8B6E0E-E7AC-4C3E-B936-C666D05B45A8}"/>
    <dgm:cxn modelId="{0CDF74E2-0674-41FC-9B2A-22295DAF8BCE}" srcId="{AD851F15-4E59-4569-88FA-EDFFDC37DE49}" destId="{CD3DA6C0-725C-4D79-BE78-DF894DFF30D5}" srcOrd="0" destOrd="0" parTransId="{B05A24B9-6094-4748-8705-AB253FD9377C}" sibTransId="{1AE4841F-8AEC-4C1A-B88D-5E381AA273D0}"/>
    <dgm:cxn modelId="{1DF258ED-B892-4874-9E71-C76F25213C4C}" type="presOf" srcId="{CD3DA6C0-725C-4D79-BE78-DF894DFF30D5}" destId="{62DAF6C6-3B03-4381-BAC3-217CA13D6EE8}" srcOrd="0" destOrd="0" presId="urn:microsoft.com/office/officeart/2018/2/layout/IconVerticalSolidList"/>
    <dgm:cxn modelId="{0F4DD273-4023-4CD7-A8ED-31E4DE28172E}" type="presParOf" srcId="{32412BD1-568E-476C-A1C9-653F9CD1CF50}" destId="{0576F263-E659-4E15-87EE-8EE7EBFACCCC}" srcOrd="0" destOrd="0" presId="urn:microsoft.com/office/officeart/2018/2/layout/IconVerticalSolidList"/>
    <dgm:cxn modelId="{18AC1C4D-041D-489C-9415-1C15FBEBC905}" type="presParOf" srcId="{0576F263-E659-4E15-87EE-8EE7EBFACCCC}" destId="{B8A3FC9E-6849-4133-B604-B7495125DCAC}" srcOrd="0" destOrd="0" presId="urn:microsoft.com/office/officeart/2018/2/layout/IconVerticalSolidList"/>
    <dgm:cxn modelId="{8F1F26AC-121C-46DC-B752-926DEB21B473}" type="presParOf" srcId="{0576F263-E659-4E15-87EE-8EE7EBFACCCC}" destId="{3FB219B7-7677-48DC-97F8-01E192BA04F4}" srcOrd="1" destOrd="0" presId="urn:microsoft.com/office/officeart/2018/2/layout/IconVerticalSolidList"/>
    <dgm:cxn modelId="{44B38CAB-32A1-427E-8A7E-4CC35AB1E6AE}" type="presParOf" srcId="{0576F263-E659-4E15-87EE-8EE7EBFACCCC}" destId="{1282D159-6A58-455A-B0D5-EDECA8F41A8B}" srcOrd="2" destOrd="0" presId="urn:microsoft.com/office/officeart/2018/2/layout/IconVerticalSolidList"/>
    <dgm:cxn modelId="{4757CD0D-058E-46CF-8B16-BF418459A318}" type="presParOf" srcId="{0576F263-E659-4E15-87EE-8EE7EBFACCCC}" destId="{62DAF6C6-3B03-4381-BAC3-217CA13D6EE8}" srcOrd="3" destOrd="0" presId="urn:microsoft.com/office/officeart/2018/2/layout/IconVerticalSolidList"/>
    <dgm:cxn modelId="{56EA053C-57D0-4742-B1AE-C1436058556F}" type="presParOf" srcId="{32412BD1-568E-476C-A1C9-653F9CD1CF50}" destId="{CCDB987F-535E-4788-AF0B-538D4AEEE126}" srcOrd="1" destOrd="0" presId="urn:microsoft.com/office/officeart/2018/2/layout/IconVerticalSolidList"/>
    <dgm:cxn modelId="{AF796129-FAB4-4B36-8AEC-8F4EAACB453D}" type="presParOf" srcId="{32412BD1-568E-476C-A1C9-653F9CD1CF50}" destId="{269BF6A3-1BE1-47BB-8315-5AD3906FDF77}" srcOrd="2" destOrd="0" presId="urn:microsoft.com/office/officeart/2018/2/layout/IconVerticalSolidList"/>
    <dgm:cxn modelId="{83B913E9-398E-4095-9593-CC9F5F1A658F}" type="presParOf" srcId="{269BF6A3-1BE1-47BB-8315-5AD3906FDF77}" destId="{182727B0-F55D-4610-86AF-CFF457439E1C}" srcOrd="0" destOrd="0" presId="urn:microsoft.com/office/officeart/2018/2/layout/IconVerticalSolidList"/>
    <dgm:cxn modelId="{95A9DA69-2818-440E-90A1-BA0D92504F0B}" type="presParOf" srcId="{269BF6A3-1BE1-47BB-8315-5AD3906FDF77}" destId="{6E57E088-3A80-4C35-88F9-8F5726C6201C}" srcOrd="1" destOrd="0" presId="urn:microsoft.com/office/officeart/2018/2/layout/IconVerticalSolidList"/>
    <dgm:cxn modelId="{56E20232-32E9-4EE1-8D78-D2965CB246D1}" type="presParOf" srcId="{269BF6A3-1BE1-47BB-8315-5AD3906FDF77}" destId="{F4F0B0CC-95F6-4610-9127-3976E08C1AEA}" srcOrd="2" destOrd="0" presId="urn:microsoft.com/office/officeart/2018/2/layout/IconVerticalSolidList"/>
    <dgm:cxn modelId="{DBA9DF00-6E7F-4B3C-A0F2-44B14349014B}" type="presParOf" srcId="{269BF6A3-1BE1-47BB-8315-5AD3906FDF77}" destId="{9BE67D5A-11AB-4260-810A-E4965997ADDC}" srcOrd="3" destOrd="0" presId="urn:microsoft.com/office/officeart/2018/2/layout/IconVerticalSolidList"/>
    <dgm:cxn modelId="{27FA94F8-C256-4743-96BE-15836E85B067}" type="presParOf" srcId="{32412BD1-568E-476C-A1C9-653F9CD1CF50}" destId="{C37AFC3D-15FC-4AF5-AA62-62283D7E3DAC}" srcOrd="3" destOrd="0" presId="urn:microsoft.com/office/officeart/2018/2/layout/IconVerticalSolidList"/>
    <dgm:cxn modelId="{4DE83A82-B67C-44E2-9D5E-572C4479D2DB}" type="presParOf" srcId="{32412BD1-568E-476C-A1C9-653F9CD1CF50}" destId="{600ECB35-9E25-454B-8645-59936C1775EE}" srcOrd="4" destOrd="0" presId="urn:microsoft.com/office/officeart/2018/2/layout/IconVerticalSolidList"/>
    <dgm:cxn modelId="{D4D7D465-31E8-44C4-95DD-D18004BCC75E}" type="presParOf" srcId="{600ECB35-9E25-454B-8645-59936C1775EE}" destId="{FDD2302D-73C9-42E8-A337-3A4F6C24D6DE}" srcOrd="0" destOrd="0" presId="urn:microsoft.com/office/officeart/2018/2/layout/IconVerticalSolidList"/>
    <dgm:cxn modelId="{63DF057E-A4B0-4269-9E73-3612EC4A70D3}" type="presParOf" srcId="{600ECB35-9E25-454B-8645-59936C1775EE}" destId="{7921B8EA-02B8-425C-992B-E6DB31BD3402}" srcOrd="1" destOrd="0" presId="urn:microsoft.com/office/officeart/2018/2/layout/IconVerticalSolidList"/>
    <dgm:cxn modelId="{2BC9F7D6-CB25-49E0-836D-2E49B0767F23}" type="presParOf" srcId="{600ECB35-9E25-454B-8645-59936C1775EE}" destId="{98C3DE36-F04B-42C8-AD06-992493060F4E}" srcOrd="2" destOrd="0" presId="urn:microsoft.com/office/officeart/2018/2/layout/IconVerticalSolidList"/>
    <dgm:cxn modelId="{0F2B552C-5C3F-4C49-9261-A0A7EF05C5F2}" type="presParOf" srcId="{600ECB35-9E25-454B-8645-59936C1775EE}" destId="{2540478A-3A2C-4949-894B-945E05ABC54C}" srcOrd="3" destOrd="0" presId="urn:microsoft.com/office/officeart/2018/2/layout/IconVerticalSolidList"/>
    <dgm:cxn modelId="{4EABF267-54AC-432B-92A9-8DDBAF7BAFA6}" type="presParOf" srcId="{32412BD1-568E-476C-A1C9-653F9CD1CF50}" destId="{F163544D-B679-46BC-88E4-F1DA6DC44CD1}" srcOrd="5" destOrd="0" presId="urn:microsoft.com/office/officeart/2018/2/layout/IconVerticalSolidList"/>
    <dgm:cxn modelId="{88A20CD9-E537-4290-B778-BF7343846052}" type="presParOf" srcId="{32412BD1-568E-476C-A1C9-653F9CD1CF50}" destId="{9574D317-E269-4A46-89EB-17A30473911C}" srcOrd="6" destOrd="0" presId="urn:microsoft.com/office/officeart/2018/2/layout/IconVerticalSolidList"/>
    <dgm:cxn modelId="{F7E21576-5471-41E5-8A37-B9786C38B864}" type="presParOf" srcId="{9574D317-E269-4A46-89EB-17A30473911C}" destId="{1319B47C-7BB8-400F-95BF-A97081A3D3B3}" srcOrd="0" destOrd="0" presId="urn:microsoft.com/office/officeart/2018/2/layout/IconVerticalSolidList"/>
    <dgm:cxn modelId="{19C1B3CC-3615-4A3D-A24F-0AE39D2E42D4}" type="presParOf" srcId="{9574D317-E269-4A46-89EB-17A30473911C}" destId="{80AC09E2-F5B8-4B46-8733-8497C6CC6E1D}" srcOrd="1" destOrd="0" presId="urn:microsoft.com/office/officeart/2018/2/layout/IconVerticalSolidList"/>
    <dgm:cxn modelId="{7709C71E-1844-44A9-B1C8-78FC91D2A943}" type="presParOf" srcId="{9574D317-E269-4A46-89EB-17A30473911C}" destId="{D879C13C-29D1-4ACB-99D2-078750BC1FFF}" srcOrd="2" destOrd="0" presId="urn:microsoft.com/office/officeart/2018/2/layout/IconVerticalSolidList"/>
    <dgm:cxn modelId="{53BAD2DE-3CAC-457E-9684-D7F892AF6A6A}" type="presParOf" srcId="{9574D317-E269-4A46-89EB-17A30473911C}" destId="{028BC5CF-9FA7-49B5-B556-57B62BF33BFE}" srcOrd="3" destOrd="0" presId="urn:microsoft.com/office/officeart/2018/2/layout/IconVerticalSolidList"/>
    <dgm:cxn modelId="{16B78DAB-A2E0-442A-98C2-CCE5FA125719}" type="presParOf" srcId="{32412BD1-568E-476C-A1C9-653F9CD1CF50}" destId="{AFE89560-DADA-49FD-8D21-2E026E3CD102}" srcOrd="7" destOrd="0" presId="urn:microsoft.com/office/officeart/2018/2/layout/IconVerticalSolidList"/>
    <dgm:cxn modelId="{6C31D2F1-DF5F-45B6-B39B-7204DC483A25}" type="presParOf" srcId="{32412BD1-568E-476C-A1C9-653F9CD1CF50}" destId="{A25D2A82-E7D9-42F3-A5E6-EC9B51171825}" srcOrd="8" destOrd="0" presId="urn:microsoft.com/office/officeart/2018/2/layout/IconVerticalSolidList"/>
    <dgm:cxn modelId="{D53DA3DE-08B4-40C1-8FA6-52BF5FFB9098}" type="presParOf" srcId="{A25D2A82-E7D9-42F3-A5E6-EC9B51171825}" destId="{772F7DE5-80EC-43FF-83DF-BD060850FBCE}" srcOrd="0" destOrd="0" presId="urn:microsoft.com/office/officeart/2018/2/layout/IconVerticalSolidList"/>
    <dgm:cxn modelId="{DF69F1C5-FF25-4056-8FD1-A1A727DD305F}" type="presParOf" srcId="{A25D2A82-E7D9-42F3-A5E6-EC9B51171825}" destId="{5A324BAB-3442-4C60-A1BC-40DF5B782735}" srcOrd="1" destOrd="0" presId="urn:microsoft.com/office/officeart/2018/2/layout/IconVerticalSolidList"/>
    <dgm:cxn modelId="{15B3B499-5513-4B33-AC39-ED1156637010}" type="presParOf" srcId="{A25D2A82-E7D9-42F3-A5E6-EC9B51171825}" destId="{9643186B-9871-48AA-9E3A-D5CAC553F734}" srcOrd="2" destOrd="0" presId="urn:microsoft.com/office/officeart/2018/2/layout/IconVerticalSolidList"/>
    <dgm:cxn modelId="{EEA46E70-9961-4BC8-AC3D-EAE8E4300D83}" type="presParOf" srcId="{A25D2A82-E7D9-42F3-A5E6-EC9B51171825}" destId="{D671F290-D20B-4110-807F-1FC41A58C6CB}" srcOrd="3" destOrd="0" presId="urn:microsoft.com/office/officeart/2018/2/layout/IconVerticalSolidList"/>
    <dgm:cxn modelId="{2F47F191-08F9-407F-B41E-66126FF145D3}" type="presParOf" srcId="{32412BD1-568E-476C-A1C9-653F9CD1CF50}" destId="{2D9D486E-8000-4A7B-BD62-BCE4FA320175}" srcOrd="9" destOrd="0" presId="urn:microsoft.com/office/officeart/2018/2/layout/IconVerticalSolidList"/>
    <dgm:cxn modelId="{F28CAFD8-C60B-4FB1-BE5C-639AEF82D312}" type="presParOf" srcId="{32412BD1-568E-476C-A1C9-653F9CD1CF50}" destId="{3A526CC9-AF0E-45E5-B0CC-ED1D11882B1B}" srcOrd="10" destOrd="0" presId="urn:microsoft.com/office/officeart/2018/2/layout/IconVerticalSolidList"/>
    <dgm:cxn modelId="{538F73DA-7534-4295-8FE9-8EB52B64F776}" type="presParOf" srcId="{3A526CC9-AF0E-45E5-B0CC-ED1D11882B1B}" destId="{32CB5EEC-2AFD-4AFE-A36F-1790785522BC}" srcOrd="0" destOrd="0" presId="urn:microsoft.com/office/officeart/2018/2/layout/IconVerticalSolidList"/>
    <dgm:cxn modelId="{12ED1C76-CB67-4C37-BD9D-D043F98DD5A1}" type="presParOf" srcId="{3A526CC9-AF0E-45E5-B0CC-ED1D11882B1B}" destId="{4BD68435-55D2-450C-91C6-D0868CF40AF9}" srcOrd="1" destOrd="0" presId="urn:microsoft.com/office/officeart/2018/2/layout/IconVerticalSolidList"/>
    <dgm:cxn modelId="{DE1DFF23-CE37-48FB-B574-C852F35270E5}" type="presParOf" srcId="{3A526CC9-AF0E-45E5-B0CC-ED1D11882B1B}" destId="{049170F5-88E6-455D-88A9-1CBBFF0D329C}" srcOrd="2" destOrd="0" presId="urn:microsoft.com/office/officeart/2018/2/layout/IconVerticalSolidList"/>
    <dgm:cxn modelId="{005E413E-D06F-42B6-82F9-3A6ADBDF5989}" type="presParOf" srcId="{3A526CC9-AF0E-45E5-B0CC-ED1D11882B1B}" destId="{9EA9B57D-DE3A-45C8-8037-BF0CC5E898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B7ED0C-B517-4A78-B3C1-92488769F47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34088F-F937-445A-818A-F4AA8628AB54}">
      <dgm:prSet/>
      <dgm:spPr/>
      <dgm:t>
        <a:bodyPr/>
        <a:lstStyle/>
        <a:p>
          <a:pPr algn="just"/>
          <a:r>
            <a:rPr lang="es-ES" b="0" i="0" dirty="0"/>
            <a:t>Desarrollar un motor de f</a:t>
          </a:r>
          <a:r>
            <a:rPr lang="es-ES" dirty="0"/>
            <a:t>í</a:t>
          </a:r>
          <a:r>
            <a:rPr lang="es-ES" b="0" i="0" dirty="0"/>
            <a:t>sicas basado en </a:t>
          </a:r>
          <a:r>
            <a:rPr lang="es-ES" b="0" i="1" dirty="0"/>
            <a:t>A-</a:t>
          </a:r>
          <a:r>
            <a:rPr lang="es-ES" b="0" i="1" dirty="0" err="1"/>
            <a:t>Frame</a:t>
          </a:r>
          <a:r>
            <a:rPr lang="es-ES" b="0" i="1" dirty="0"/>
            <a:t> </a:t>
          </a:r>
          <a:r>
            <a:rPr lang="es-ES" b="0" i="0" dirty="0"/>
            <a:t>que permita replicar de modo realista el movimiento aut</a:t>
          </a:r>
          <a:r>
            <a:rPr lang="es-ES" dirty="0"/>
            <a:t>ó</a:t>
          </a:r>
          <a:r>
            <a:rPr lang="es-ES" b="0" i="0" dirty="0"/>
            <a:t>nomo de los robots programados por los estudiantes de la plataforma </a:t>
          </a:r>
          <a:r>
            <a:rPr lang="es-ES" b="0" i="1" dirty="0"/>
            <a:t>Kibotics </a:t>
          </a:r>
          <a:r>
            <a:rPr lang="es-ES" b="0" dirty="0"/>
            <a:t>y</a:t>
          </a:r>
          <a:r>
            <a:rPr lang="es-ES" b="0" i="0" dirty="0"/>
            <a:t> que se complemente con </a:t>
          </a:r>
          <a:r>
            <a:rPr lang="es-ES" b="0" i="1" dirty="0"/>
            <a:t>CANNON</a:t>
          </a:r>
          <a:r>
            <a:rPr lang="es-ES" b="0" i="0" dirty="0"/>
            <a:t>, el motor por defecto que materializa la gravedad, rozamiento y los choques. </a:t>
          </a:r>
          <a:endParaRPr lang="en-US" dirty="0"/>
        </a:p>
      </dgm:t>
    </dgm:pt>
    <dgm:pt modelId="{1866DB0D-C760-473E-8062-68E7DF68FE67}" type="parTrans" cxnId="{6E46FA45-AE95-4029-ACAA-A9DFA69BDDC7}">
      <dgm:prSet/>
      <dgm:spPr/>
      <dgm:t>
        <a:bodyPr/>
        <a:lstStyle/>
        <a:p>
          <a:endParaRPr lang="en-US"/>
        </a:p>
      </dgm:t>
    </dgm:pt>
    <dgm:pt modelId="{E5041956-4FD2-419A-BE1B-432729DD6745}" type="sibTrans" cxnId="{6E46FA45-AE95-4029-ACAA-A9DFA69BDDC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773B1E-E6EF-408C-B5D4-3A27B7575F3B}">
      <dgm:prSet/>
      <dgm:spPr/>
      <dgm:t>
        <a:bodyPr/>
        <a:lstStyle/>
        <a:p>
          <a:pPr algn="just"/>
          <a:endParaRPr lang="es-ES" b="0" i="0" dirty="0"/>
        </a:p>
        <a:p>
          <a:pPr algn="just"/>
          <a:endParaRPr lang="es-ES" b="0" i="0" dirty="0"/>
        </a:p>
        <a:p>
          <a:pPr algn="just"/>
          <a:r>
            <a:rPr lang="es-ES" b="0" i="0" dirty="0"/>
            <a:t>Crear varios ejercicios en la plataforma educativa </a:t>
          </a:r>
          <a:r>
            <a:rPr lang="es-ES" b="0" i="1" dirty="0"/>
            <a:t>Kibotics </a:t>
          </a:r>
          <a:r>
            <a:rPr lang="es-ES" b="0" dirty="0"/>
            <a:t>que</a:t>
          </a:r>
          <a:r>
            <a:rPr lang="es-ES" b="0" i="0" dirty="0"/>
            <a:t> saquen partido del nuevo motor de físicas y sean vistosos, incluyendo sus escenarios.</a:t>
          </a:r>
          <a:endParaRPr lang="en-US" dirty="0"/>
        </a:p>
      </dgm:t>
    </dgm:pt>
    <dgm:pt modelId="{C2FB894D-9717-462F-8419-F5AB68784389}" type="parTrans" cxnId="{A32BC49B-B3D5-4E32-BF29-72BC11AC96D3}">
      <dgm:prSet/>
      <dgm:spPr/>
      <dgm:t>
        <a:bodyPr/>
        <a:lstStyle/>
        <a:p>
          <a:endParaRPr lang="en-US"/>
        </a:p>
      </dgm:t>
    </dgm:pt>
    <dgm:pt modelId="{7CA9967E-6A09-4E8C-B9F8-383E04E96165}" type="sibTrans" cxnId="{A32BC49B-B3D5-4E32-BF29-72BC11AC96D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BD60158-5666-4BA1-A23A-10814B4907A9}" type="pres">
      <dgm:prSet presAssocID="{D7B7ED0C-B517-4A78-B3C1-92488769F47D}" presName="linearFlow" presStyleCnt="0">
        <dgm:presLayoutVars>
          <dgm:dir/>
          <dgm:animLvl val="lvl"/>
          <dgm:resizeHandles val="exact"/>
        </dgm:presLayoutVars>
      </dgm:prSet>
      <dgm:spPr/>
    </dgm:pt>
    <dgm:pt modelId="{87A4432B-877C-4626-8B50-7B592CB41E10}" type="pres">
      <dgm:prSet presAssocID="{3234088F-F937-445A-818A-F4AA8628AB54}" presName="compositeNode" presStyleCnt="0"/>
      <dgm:spPr/>
    </dgm:pt>
    <dgm:pt modelId="{7672E87B-0966-4621-91E7-AC6762EAB8A8}" type="pres">
      <dgm:prSet presAssocID="{3234088F-F937-445A-818A-F4AA8628AB5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B816718-17EE-4AF0-A38F-4C86E5BA602D}" type="pres">
      <dgm:prSet presAssocID="{3234088F-F937-445A-818A-F4AA8628AB54}" presName="parSh" presStyleCnt="0"/>
      <dgm:spPr/>
    </dgm:pt>
    <dgm:pt modelId="{EC4F3F55-AE2A-496F-B1ED-89AFE7801B8D}" type="pres">
      <dgm:prSet presAssocID="{3234088F-F937-445A-818A-F4AA8628AB54}" presName="lineNode" presStyleLbl="alignAccFollowNode1" presStyleIdx="0" presStyleCnt="6"/>
      <dgm:spPr/>
    </dgm:pt>
    <dgm:pt modelId="{48FB7D60-17F1-4FFC-8940-EAEBE54CA3E4}" type="pres">
      <dgm:prSet presAssocID="{3234088F-F937-445A-818A-F4AA8628AB54}" presName="lineArrowNode" presStyleLbl="alignAccFollowNode1" presStyleIdx="1" presStyleCnt="6"/>
      <dgm:spPr/>
    </dgm:pt>
    <dgm:pt modelId="{C86BD8CE-D21A-463B-BC62-5FF73DE0C52D}" type="pres">
      <dgm:prSet presAssocID="{E5041956-4FD2-419A-BE1B-432729DD6745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423A5E1A-8724-4371-81BA-A719289D5C0C}" type="pres">
      <dgm:prSet presAssocID="{E5041956-4FD2-419A-BE1B-432729DD6745}" presName="spacerBetweenCircleAndCallout" presStyleCnt="0">
        <dgm:presLayoutVars/>
      </dgm:prSet>
      <dgm:spPr/>
    </dgm:pt>
    <dgm:pt modelId="{A19DE4ED-6590-49D3-9D5C-3841E8FE3BC4}" type="pres">
      <dgm:prSet presAssocID="{3234088F-F937-445A-818A-F4AA8628AB54}" presName="nodeText" presStyleLbl="alignAccFollowNode1" presStyleIdx="2" presStyleCnt="6">
        <dgm:presLayoutVars>
          <dgm:bulletEnabled val="1"/>
        </dgm:presLayoutVars>
      </dgm:prSet>
      <dgm:spPr/>
    </dgm:pt>
    <dgm:pt modelId="{F4964200-8DEB-49D9-9B69-EA25B9E43C1E}" type="pres">
      <dgm:prSet presAssocID="{E5041956-4FD2-419A-BE1B-432729DD6745}" presName="sibTransComposite" presStyleCnt="0"/>
      <dgm:spPr/>
    </dgm:pt>
    <dgm:pt modelId="{F85B495F-B3CD-4192-8D0D-9E055A5CD09F}" type="pres">
      <dgm:prSet presAssocID="{AD773B1E-E6EF-408C-B5D4-3A27B7575F3B}" presName="compositeNode" presStyleCnt="0"/>
      <dgm:spPr/>
    </dgm:pt>
    <dgm:pt modelId="{AEEE446E-5F15-4186-86D0-C84B6888016A}" type="pres">
      <dgm:prSet presAssocID="{AD773B1E-E6EF-408C-B5D4-3A27B7575F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8DB8CB2-E79F-4F47-9367-B5D72A2DC704}" type="pres">
      <dgm:prSet presAssocID="{AD773B1E-E6EF-408C-B5D4-3A27B7575F3B}" presName="parSh" presStyleCnt="0"/>
      <dgm:spPr/>
    </dgm:pt>
    <dgm:pt modelId="{56A741B5-7866-46CF-A8DD-1F82100DE809}" type="pres">
      <dgm:prSet presAssocID="{AD773B1E-E6EF-408C-B5D4-3A27B7575F3B}" presName="lineNode" presStyleLbl="alignAccFollowNode1" presStyleIdx="3" presStyleCnt="6"/>
      <dgm:spPr/>
    </dgm:pt>
    <dgm:pt modelId="{622D0071-979D-4F03-9158-986EBDC83570}" type="pres">
      <dgm:prSet presAssocID="{AD773B1E-E6EF-408C-B5D4-3A27B7575F3B}" presName="lineArrowNode" presStyleLbl="alignAccFollowNode1" presStyleIdx="4" presStyleCnt="6"/>
      <dgm:spPr/>
    </dgm:pt>
    <dgm:pt modelId="{721E2AEB-0BE3-47E3-95A7-9D0EA8AB5AB1}" type="pres">
      <dgm:prSet presAssocID="{7CA9967E-6A09-4E8C-B9F8-383E04E96165}" presName="sibTransNodeCircle" presStyleLbl="alignNode1" presStyleIdx="1" presStyleCnt="2">
        <dgm:presLayoutVars>
          <dgm:chMax val="0"/>
          <dgm:bulletEnabled/>
        </dgm:presLayoutVars>
      </dgm:prSet>
      <dgm:spPr/>
    </dgm:pt>
    <dgm:pt modelId="{A6E99E0B-DF06-4FF8-9FA3-77BE58BE9DF7}" type="pres">
      <dgm:prSet presAssocID="{7CA9967E-6A09-4E8C-B9F8-383E04E96165}" presName="spacerBetweenCircleAndCallout" presStyleCnt="0">
        <dgm:presLayoutVars/>
      </dgm:prSet>
      <dgm:spPr/>
    </dgm:pt>
    <dgm:pt modelId="{22226DAC-209A-45D3-BD8A-099D0C0EBDA3}" type="pres">
      <dgm:prSet presAssocID="{AD773B1E-E6EF-408C-B5D4-3A27B7575F3B}" presName="nodeText" presStyleLbl="alignAccFollowNode1" presStyleIdx="5" presStyleCnt="6">
        <dgm:presLayoutVars>
          <dgm:bulletEnabled val="1"/>
        </dgm:presLayoutVars>
      </dgm:prSet>
      <dgm:spPr/>
    </dgm:pt>
  </dgm:ptLst>
  <dgm:cxnLst>
    <dgm:cxn modelId="{2A303E23-03B3-45CC-A3B3-3E477CF7DF80}" type="presOf" srcId="{3234088F-F937-445A-818A-F4AA8628AB54}" destId="{A19DE4ED-6590-49D3-9D5C-3841E8FE3BC4}" srcOrd="0" destOrd="0" presId="urn:microsoft.com/office/officeart/2016/7/layout/LinearArrowProcessNumbered"/>
    <dgm:cxn modelId="{2E259B43-1AF6-4B6C-8D6E-658742EE40AC}" type="presOf" srcId="{E5041956-4FD2-419A-BE1B-432729DD6745}" destId="{C86BD8CE-D21A-463B-BC62-5FF73DE0C52D}" srcOrd="0" destOrd="0" presId="urn:microsoft.com/office/officeart/2016/7/layout/LinearArrowProcessNumbered"/>
    <dgm:cxn modelId="{6E46FA45-AE95-4029-ACAA-A9DFA69BDDC7}" srcId="{D7B7ED0C-B517-4A78-B3C1-92488769F47D}" destId="{3234088F-F937-445A-818A-F4AA8628AB54}" srcOrd="0" destOrd="0" parTransId="{1866DB0D-C760-473E-8062-68E7DF68FE67}" sibTransId="{E5041956-4FD2-419A-BE1B-432729DD6745}"/>
    <dgm:cxn modelId="{4FAC4592-A896-425B-9D5A-718D3CF229C7}" type="presOf" srcId="{AD773B1E-E6EF-408C-B5D4-3A27B7575F3B}" destId="{22226DAC-209A-45D3-BD8A-099D0C0EBDA3}" srcOrd="0" destOrd="0" presId="urn:microsoft.com/office/officeart/2016/7/layout/LinearArrowProcessNumbered"/>
    <dgm:cxn modelId="{A32BC49B-B3D5-4E32-BF29-72BC11AC96D3}" srcId="{D7B7ED0C-B517-4A78-B3C1-92488769F47D}" destId="{AD773B1E-E6EF-408C-B5D4-3A27B7575F3B}" srcOrd="1" destOrd="0" parTransId="{C2FB894D-9717-462F-8419-F5AB68784389}" sibTransId="{7CA9967E-6A09-4E8C-B9F8-383E04E96165}"/>
    <dgm:cxn modelId="{2AEECBC9-2B28-491B-9BCD-6D9F9D8F2E17}" type="presOf" srcId="{7CA9967E-6A09-4E8C-B9F8-383E04E96165}" destId="{721E2AEB-0BE3-47E3-95A7-9D0EA8AB5AB1}" srcOrd="0" destOrd="0" presId="urn:microsoft.com/office/officeart/2016/7/layout/LinearArrowProcessNumbered"/>
    <dgm:cxn modelId="{7DA595FF-195B-4CF6-85BD-A37658D84795}" type="presOf" srcId="{D7B7ED0C-B517-4A78-B3C1-92488769F47D}" destId="{2BD60158-5666-4BA1-A23A-10814B4907A9}" srcOrd="0" destOrd="0" presId="urn:microsoft.com/office/officeart/2016/7/layout/LinearArrowProcessNumbered"/>
    <dgm:cxn modelId="{C8FCE63B-6B98-4B8F-A1D1-962BB8623F0D}" type="presParOf" srcId="{2BD60158-5666-4BA1-A23A-10814B4907A9}" destId="{87A4432B-877C-4626-8B50-7B592CB41E10}" srcOrd="0" destOrd="0" presId="urn:microsoft.com/office/officeart/2016/7/layout/LinearArrowProcessNumbered"/>
    <dgm:cxn modelId="{50A9EFD8-28D1-4B17-B2C5-D16F89A2051C}" type="presParOf" srcId="{87A4432B-877C-4626-8B50-7B592CB41E10}" destId="{7672E87B-0966-4621-91E7-AC6762EAB8A8}" srcOrd="0" destOrd="0" presId="urn:microsoft.com/office/officeart/2016/7/layout/LinearArrowProcessNumbered"/>
    <dgm:cxn modelId="{F5C8B5D7-E476-459D-A39C-4EA638CB5F8F}" type="presParOf" srcId="{87A4432B-877C-4626-8B50-7B592CB41E10}" destId="{BB816718-17EE-4AF0-A38F-4C86E5BA602D}" srcOrd="1" destOrd="0" presId="urn:microsoft.com/office/officeart/2016/7/layout/LinearArrowProcessNumbered"/>
    <dgm:cxn modelId="{6CDD59FD-16F7-4F3A-80D7-8D915F1A3A4C}" type="presParOf" srcId="{BB816718-17EE-4AF0-A38F-4C86E5BA602D}" destId="{EC4F3F55-AE2A-496F-B1ED-89AFE7801B8D}" srcOrd="0" destOrd="0" presId="urn:microsoft.com/office/officeart/2016/7/layout/LinearArrowProcessNumbered"/>
    <dgm:cxn modelId="{9D9EC59C-5753-4A4E-8E00-2DF6A9DE7776}" type="presParOf" srcId="{BB816718-17EE-4AF0-A38F-4C86E5BA602D}" destId="{48FB7D60-17F1-4FFC-8940-EAEBE54CA3E4}" srcOrd="1" destOrd="0" presId="urn:microsoft.com/office/officeart/2016/7/layout/LinearArrowProcessNumbered"/>
    <dgm:cxn modelId="{5A501C33-5C8A-44A3-9105-AA0D96B71E45}" type="presParOf" srcId="{BB816718-17EE-4AF0-A38F-4C86E5BA602D}" destId="{C86BD8CE-D21A-463B-BC62-5FF73DE0C52D}" srcOrd="2" destOrd="0" presId="urn:microsoft.com/office/officeart/2016/7/layout/LinearArrowProcessNumbered"/>
    <dgm:cxn modelId="{C149025D-6C45-4695-884F-650B2744172B}" type="presParOf" srcId="{BB816718-17EE-4AF0-A38F-4C86E5BA602D}" destId="{423A5E1A-8724-4371-81BA-A719289D5C0C}" srcOrd="3" destOrd="0" presId="urn:microsoft.com/office/officeart/2016/7/layout/LinearArrowProcessNumbered"/>
    <dgm:cxn modelId="{D8F675B6-AD42-4398-927C-968CB3978846}" type="presParOf" srcId="{87A4432B-877C-4626-8B50-7B592CB41E10}" destId="{A19DE4ED-6590-49D3-9D5C-3841E8FE3BC4}" srcOrd="2" destOrd="0" presId="urn:microsoft.com/office/officeart/2016/7/layout/LinearArrowProcessNumbered"/>
    <dgm:cxn modelId="{FB9D78C1-02A1-4518-AF99-B7B85D350803}" type="presParOf" srcId="{2BD60158-5666-4BA1-A23A-10814B4907A9}" destId="{F4964200-8DEB-49D9-9B69-EA25B9E43C1E}" srcOrd="1" destOrd="0" presId="urn:microsoft.com/office/officeart/2016/7/layout/LinearArrowProcessNumbered"/>
    <dgm:cxn modelId="{8AFF033E-C014-48DA-95DA-719C5077EDA4}" type="presParOf" srcId="{2BD60158-5666-4BA1-A23A-10814B4907A9}" destId="{F85B495F-B3CD-4192-8D0D-9E055A5CD09F}" srcOrd="2" destOrd="0" presId="urn:microsoft.com/office/officeart/2016/7/layout/LinearArrowProcessNumbered"/>
    <dgm:cxn modelId="{CB6D9088-60E6-4C45-8CC7-5BEAEFAF8AE2}" type="presParOf" srcId="{F85B495F-B3CD-4192-8D0D-9E055A5CD09F}" destId="{AEEE446E-5F15-4186-86D0-C84B6888016A}" srcOrd="0" destOrd="0" presId="urn:microsoft.com/office/officeart/2016/7/layout/LinearArrowProcessNumbered"/>
    <dgm:cxn modelId="{628E4003-0A0B-4EE8-AF76-75CF503761E9}" type="presParOf" srcId="{F85B495F-B3CD-4192-8D0D-9E055A5CD09F}" destId="{08DB8CB2-E79F-4F47-9367-B5D72A2DC704}" srcOrd="1" destOrd="0" presId="urn:microsoft.com/office/officeart/2016/7/layout/LinearArrowProcessNumbered"/>
    <dgm:cxn modelId="{3EF59D25-A0A9-45A8-99C8-44245F5E2BD4}" type="presParOf" srcId="{08DB8CB2-E79F-4F47-9367-B5D72A2DC704}" destId="{56A741B5-7866-46CF-A8DD-1F82100DE809}" srcOrd="0" destOrd="0" presId="urn:microsoft.com/office/officeart/2016/7/layout/LinearArrowProcessNumbered"/>
    <dgm:cxn modelId="{1EFF4F7E-7483-4CFF-B371-C126FF6D930C}" type="presParOf" srcId="{08DB8CB2-E79F-4F47-9367-B5D72A2DC704}" destId="{622D0071-979D-4F03-9158-986EBDC83570}" srcOrd="1" destOrd="0" presId="urn:microsoft.com/office/officeart/2016/7/layout/LinearArrowProcessNumbered"/>
    <dgm:cxn modelId="{18D64FA6-2AA0-455A-80F1-6B8E4620A2C8}" type="presParOf" srcId="{08DB8CB2-E79F-4F47-9367-B5D72A2DC704}" destId="{721E2AEB-0BE3-47E3-95A7-9D0EA8AB5AB1}" srcOrd="2" destOrd="0" presId="urn:microsoft.com/office/officeart/2016/7/layout/LinearArrowProcessNumbered"/>
    <dgm:cxn modelId="{7BBAF0E2-C672-4524-8C67-00C0CDB66C1A}" type="presParOf" srcId="{08DB8CB2-E79F-4F47-9367-B5D72A2DC704}" destId="{A6E99E0B-DF06-4FF8-9FA3-77BE58BE9DF7}" srcOrd="3" destOrd="0" presId="urn:microsoft.com/office/officeart/2016/7/layout/LinearArrowProcessNumbered"/>
    <dgm:cxn modelId="{0DBDA271-0DA1-4B53-90A2-BC6699FE18FF}" type="presParOf" srcId="{F85B495F-B3CD-4192-8D0D-9E055A5CD09F}" destId="{22226DAC-209A-45D3-BD8A-099D0C0EBDA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3FC9E-6849-4133-B604-B7495125DCAC}">
      <dsp:nvSpPr>
        <dsp:cNvPr id="0" name=""/>
        <dsp:cNvSpPr/>
      </dsp:nvSpPr>
      <dsp:spPr>
        <a:xfrm>
          <a:off x="0" y="1656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219B7-7677-48DC-97F8-01E192BA04F4}">
      <dsp:nvSpPr>
        <dsp:cNvPr id="0" name=""/>
        <dsp:cNvSpPr/>
      </dsp:nvSpPr>
      <dsp:spPr>
        <a:xfrm>
          <a:off x="213564" y="160506"/>
          <a:ext cx="388298" cy="38829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F6C6-3B03-4381-BAC3-217CA13D6EE8}">
      <dsp:nvSpPr>
        <dsp:cNvPr id="0" name=""/>
        <dsp:cNvSpPr/>
      </dsp:nvSpPr>
      <dsp:spPr>
        <a:xfrm>
          <a:off x="815427" y="1656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Introducción</a:t>
          </a:r>
          <a:endParaRPr lang="en-US" sz="1900" kern="1200" dirty="0"/>
        </a:p>
      </dsp:txBody>
      <dsp:txXfrm>
        <a:off x="815427" y="1656"/>
        <a:ext cx="5767127" cy="705997"/>
      </dsp:txXfrm>
    </dsp:sp>
    <dsp:sp modelId="{182727B0-F55D-4610-86AF-CFF457439E1C}">
      <dsp:nvSpPr>
        <dsp:cNvPr id="0" name=""/>
        <dsp:cNvSpPr/>
      </dsp:nvSpPr>
      <dsp:spPr>
        <a:xfrm>
          <a:off x="0" y="884154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7E088-3A80-4C35-88F9-8F5726C6201C}">
      <dsp:nvSpPr>
        <dsp:cNvPr id="0" name=""/>
        <dsp:cNvSpPr/>
      </dsp:nvSpPr>
      <dsp:spPr>
        <a:xfrm>
          <a:off x="213564" y="1043003"/>
          <a:ext cx="388298" cy="3882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67D5A-11AB-4260-810A-E4965997ADDC}">
      <dsp:nvSpPr>
        <dsp:cNvPr id="0" name=""/>
        <dsp:cNvSpPr/>
      </dsp:nvSpPr>
      <dsp:spPr>
        <a:xfrm>
          <a:off x="815427" y="884154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Objetivos</a:t>
          </a:r>
          <a:endParaRPr lang="en-US" sz="1900" kern="1200"/>
        </a:p>
      </dsp:txBody>
      <dsp:txXfrm>
        <a:off x="815427" y="884154"/>
        <a:ext cx="5767127" cy="705997"/>
      </dsp:txXfrm>
    </dsp:sp>
    <dsp:sp modelId="{FDD2302D-73C9-42E8-A337-3A4F6C24D6DE}">
      <dsp:nvSpPr>
        <dsp:cNvPr id="0" name=""/>
        <dsp:cNvSpPr/>
      </dsp:nvSpPr>
      <dsp:spPr>
        <a:xfrm>
          <a:off x="0" y="1766651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1B8EA-02B8-425C-992B-E6DB31BD3402}">
      <dsp:nvSpPr>
        <dsp:cNvPr id="0" name=""/>
        <dsp:cNvSpPr/>
      </dsp:nvSpPr>
      <dsp:spPr>
        <a:xfrm>
          <a:off x="213564" y="1925500"/>
          <a:ext cx="388298" cy="3882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478A-3A2C-4949-894B-945E05ABC54C}">
      <dsp:nvSpPr>
        <dsp:cNvPr id="0" name=""/>
        <dsp:cNvSpPr/>
      </dsp:nvSpPr>
      <dsp:spPr>
        <a:xfrm>
          <a:off x="815427" y="1766651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Herramientas</a:t>
          </a:r>
          <a:endParaRPr lang="en-US" sz="1900" kern="1200"/>
        </a:p>
      </dsp:txBody>
      <dsp:txXfrm>
        <a:off x="815427" y="1766651"/>
        <a:ext cx="5767127" cy="705997"/>
      </dsp:txXfrm>
    </dsp:sp>
    <dsp:sp modelId="{1319B47C-7BB8-400F-95BF-A97081A3D3B3}">
      <dsp:nvSpPr>
        <dsp:cNvPr id="0" name=""/>
        <dsp:cNvSpPr/>
      </dsp:nvSpPr>
      <dsp:spPr>
        <a:xfrm>
          <a:off x="0" y="2649148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C09E2-F5B8-4B46-8733-8497C6CC6E1D}">
      <dsp:nvSpPr>
        <dsp:cNvPr id="0" name=""/>
        <dsp:cNvSpPr/>
      </dsp:nvSpPr>
      <dsp:spPr>
        <a:xfrm>
          <a:off x="213564" y="2807998"/>
          <a:ext cx="388298" cy="3882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BC5CF-9FA7-49B5-B556-57B62BF33BFE}">
      <dsp:nvSpPr>
        <dsp:cNvPr id="0" name=""/>
        <dsp:cNvSpPr/>
      </dsp:nvSpPr>
      <dsp:spPr>
        <a:xfrm>
          <a:off x="815427" y="2649148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Mejora de las físicas en </a:t>
          </a:r>
          <a:r>
            <a:rPr lang="es-ES" sz="1900" i="1" kern="1200" dirty="0"/>
            <a:t>WebSim</a:t>
          </a:r>
          <a:endParaRPr lang="en-US" sz="1900" kern="1200" dirty="0"/>
        </a:p>
      </dsp:txBody>
      <dsp:txXfrm>
        <a:off x="815427" y="2649148"/>
        <a:ext cx="5767127" cy="705997"/>
      </dsp:txXfrm>
    </dsp:sp>
    <dsp:sp modelId="{772F7DE5-80EC-43FF-83DF-BD060850FBCE}">
      <dsp:nvSpPr>
        <dsp:cNvPr id="0" name=""/>
        <dsp:cNvSpPr/>
      </dsp:nvSpPr>
      <dsp:spPr>
        <a:xfrm>
          <a:off x="0" y="3531646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24BAB-3442-4C60-A1BC-40DF5B782735}">
      <dsp:nvSpPr>
        <dsp:cNvPr id="0" name=""/>
        <dsp:cNvSpPr/>
      </dsp:nvSpPr>
      <dsp:spPr>
        <a:xfrm>
          <a:off x="213564" y="3690495"/>
          <a:ext cx="388298" cy="3882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1F290-D20B-4110-807F-1FC41A58C6CB}">
      <dsp:nvSpPr>
        <dsp:cNvPr id="0" name=""/>
        <dsp:cNvSpPr/>
      </dsp:nvSpPr>
      <dsp:spPr>
        <a:xfrm>
          <a:off x="815427" y="3531646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Nuevos ejercicios con físicas realistas</a:t>
          </a:r>
          <a:endParaRPr lang="en-US" sz="1900" kern="1200" dirty="0"/>
        </a:p>
      </dsp:txBody>
      <dsp:txXfrm>
        <a:off x="815427" y="3531646"/>
        <a:ext cx="5767127" cy="705997"/>
      </dsp:txXfrm>
    </dsp:sp>
    <dsp:sp modelId="{32CB5EEC-2AFD-4AFE-A36F-1790785522BC}">
      <dsp:nvSpPr>
        <dsp:cNvPr id="0" name=""/>
        <dsp:cNvSpPr/>
      </dsp:nvSpPr>
      <dsp:spPr>
        <a:xfrm>
          <a:off x="0" y="4414143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8435-55D2-450C-91C6-D0868CF40AF9}">
      <dsp:nvSpPr>
        <dsp:cNvPr id="0" name=""/>
        <dsp:cNvSpPr/>
      </dsp:nvSpPr>
      <dsp:spPr>
        <a:xfrm>
          <a:off x="213564" y="4572992"/>
          <a:ext cx="388298" cy="3882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9B57D-DE3A-45C8-8037-BF0CC5E89874}">
      <dsp:nvSpPr>
        <dsp:cNvPr id="0" name=""/>
        <dsp:cNvSpPr/>
      </dsp:nvSpPr>
      <dsp:spPr>
        <a:xfrm>
          <a:off x="815427" y="4414143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Conclusiones</a:t>
          </a:r>
          <a:endParaRPr lang="en-US" sz="1900" kern="1200"/>
        </a:p>
      </dsp:txBody>
      <dsp:txXfrm>
        <a:off x="815427" y="4414143"/>
        <a:ext cx="5767127" cy="705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F3F55-AE2A-496F-B1ED-89AFE7801B8D}">
      <dsp:nvSpPr>
        <dsp:cNvPr id="0" name=""/>
        <dsp:cNvSpPr/>
      </dsp:nvSpPr>
      <dsp:spPr>
        <a:xfrm>
          <a:off x="1709085" y="745133"/>
          <a:ext cx="1367268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B7D60-17F1-4FFC-8940-EAEBE54CA3E4}">
      <dsp:nvSpPr>
        <dsp:cNvPr id="0" name=""/>
        <dsp:cNvSpPr/>
      </dsp:nvSpPr>
      <dsp:spPr>
        <a:xfrm>
          <a:off x="3158390" y="630318"/>
          <a:ext cx="157235" cy="29322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BD8CE-D21A-463B-BC62-5FF73DE0C52D}">
      <dsp:nvSpPr>
        <dsp:cNvPr id="0" name=""/>
        <dsp:cNvSpPr/>
      </dsp:nvSpPr>
      <dsp:spPr>
        <a:xfrm>
          <a:off x="800024" y="7016"/>
          <a:ext cx="1476304" cy="14763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89" tIns="57289" rIns="57289" bIns="5728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16224" y="223216"/>
        <a:ext cx="1043904" cy="1043904"/>
      </dsp:txXfrm>
    </dsp:sp>
    <dsp:sp modelId="{A19DE4ED-6590-49D3-9D5C-3841E8FE3BC4}">
      <dsp:nvSpPr>
        <dsp:cNvPr id="0" name=""/>
        <dsp:cNvSpPr/>
      </dsp:nvSpPr>
      <dsp:spPr>
        <a:xfrm>
          <a:off x="0" y="1647739"/>
          <a:ext cx="3076354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666" tIns="165100" rIns="242666" bIns="16510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/>
            <a:t>Desarrollar un motor de f</a:t>
          </a:r>
          <a:r>
            <a:rPr lang="es-ES" sz="1100" kern="1200" dirty="0"/>
            <a:t>í</a:t>
          </a:r>
          <a:r>
            <a:rPr lang="es-ES" sz="1100" b="0" i="0" kern="1200" dirty="0"/>
            <a:t>sicas basado en </a:t>
          </a:r>
          <a:r>
            <a:rPr lang="es-ES" sz="1100" b="0" i="1" kern="1200" dirty="0"/>
            <a:t>A-</a:t>
          </a:r>
          <a:r>
            <a:rPr lang="es-ES" sz="1100" b="0" i="1" kern="1200" dirty="0" err="1"/>
            <a:t>Frame</a:t>
          </a:r>
          <a:r>
            <a:rPr lang="es-ES" sz="1100" b="0" i="1" kern="1200" dirty="0"/>
            <a:t> </a:t>
          </a:r>
          <a:r>
            <a:rPr lang="es-ES" sz="1100" b="0" i="0" kern="1200" dirty="0"/>
            <a:t>que permita replicar de modo realista el movimiento aut</a:t>
          </a:r>
          <a:r>
            <a:rPr lang="es-ES" sz="1100" kern="1200" dirty="0"/>
            <a:t>ó</a:t>
          </a:r>
          <a:r>
            <a:rPr lang="es-ES" sz="1100" b="0" i="0" kern="1200" dirty="0"/>
            <a:t>nomo de los robots programados por los estudiantes de la plataforma </a:t>
          </a:r>
          <a:r>
            <a:rPr lang="es-ES" sz="1100" b="0" i="1" kern="1200" dirty="0"/>
            <a:t>Kibotics </a:t>
          </a:r>
          <a:r>
            <a:rPr lang="es-ES" sz="1100" b="0" kern="1200" dirty="0"/>
            <a:t>y</a:t>
          </a:r>
          <a:r>
            <a:rPr lang="es-ES" sz="1100" b="0" i="0" kern="1200" dirty="0"/>
            <a:t> que se complemente con </a:t>
          </a:r>
          <a:r>
            <a:rPr lang="es-ES" sz="1100" b="0" i="1" kern="1200" dirty="0"/>
            <a:t>CANNON</a:t>
          </a:r>
          <a:r>
            <a:rPr lang="es-ES" sz="1100" b="0" i="0" kern="1200" dirty="0"/>
            <a:t>, el motor por defecto que materializa la gravedad, rozamiento y los choques. </a:t>
          </a:r>
          <a:endParaRPr lang="en-US" sz="1100" kern="1200" dirty="0"/>
        </a:p>
      </dsp:txBody>
      <dsp:txXfrm>
        <a:off x="0" y="2077714"/>
        <a:ext cx="3076354" cy="1719899"/>
      </dsp:txXfrm>
    </dsp:sp>
    <dsp:sp modelId="{56A741B5-7866-46CF-A8DD-1F82100DE809}">
      <dsp:nvSpPr>
        <dsp:cNvPr id="0" name=""/>
        <dsp:cNvSpPr/>
      </dsp:nvSpPr>
      <dsp:spPr>
        <a:xfrm>
          <a:off x="3418171" y="750441"/>
          <a:ext cx="153817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E2AEB-0BE3-47E3-95A7-9D0EA8AB5AB1}">
      <dsp:nvSpPr>
        <dsp:cNvPr id="0" name=""/>
        <dsp:cNvSpPr/>
      </dsp:nvSpPr>
      <dsp:spPr>
        <a:xfrm>
          <a:off x="4218196" y="12324"/>
          <a:ext cx="1476304" cy="14763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89" tIns="57289" rIns="57289" bIns="5728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434396" y="228524"/>
        <a:ext cx="1043904" cy="1043904"/>
      </dsp:txXfrm>
    </dsp:sp>
    <dsp:sp modelId="{22226DAC-209A-45D3-BD8A-099D0C0EBDA3}">
      <dsp:nvSpPr>
        <dsp:cNvPr id="0" name=""/>
        <dsp:cNvSpPr/>
      </dsp:nvSpPr>
      <dsp:spPr>
        <a:xfrm>
          <a:off x="3418171" y="1659537"/>
          <a:ext cx="3076354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666" tIns="165100" rIns="242666" bIns="16510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b="0" i="0" kern="1200" dirty="0"/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b="0" i="0" kern="1200" dirty="0"/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dirty="0"/>
            <a:t>Crear varios ejercicios en la plataforma educativa </a:t>
          </a:r>
          <a:r>
            <a:rPr lang="es-ES" sz="1100" b="0" i="1" kern="1200" dirty="0"/>
            <a:t>Kibotics </a:t>
          </a:r>
          <a:r>
            <a:rPr lang="es-ES" sz="1100" b="0" kern="1200" dirty="0"/>
            <a:t>que</a:t>
          </a:r>
          <a:r>
            <a:rPr lang="es-ES" sz="1100" b="0" i="0" kern="1200" dirty="0"/>
            <a:t> saquen partido del nuevo motor de físicas y sean vistosos, incluyendo sus escenarios.</a:t>
          </a:r>
          <a:endParaRPr lang="en-US" sz="1100" kern="1200" dirty="0"/>
        </a:p>
      </dsp:txBody>
      <dsp:txXfrm>
        <a:off x="3418171" y="2089512"/>
        <a:ext cx="3076354" cy="1719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80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9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5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5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7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5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0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7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fPmtPeEL5k" TargetMode="External"/><Relationship Id="rId4" Type="http://schemas.openxmlformats.org/officeDocument/2006/relationships/hyperlink" Target="https://youtu.be/LQk9GLoMIk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1E1zKjFkLo" TargetMode="Externa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mtK8DVkDZ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6kgItpMpG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SGI6KJbzT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W-FB3E0B_I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38A22B-1360-493B-A5FE-100D59881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0" y="2495424"/>
            <a:ext cx="10909073" cy="1447062"/>
          </a:xfrm>
        </p:spPr>
        <p:txBody>
          <a:bodyPr>
            <a:normAutofit/>
          </a:bodyPr>
          <a:lstStyle/>
          <a:p>
            <a:pPr algn="ctr"/>
            <a:r>
              <a:rPr lang="es-ES" sz="4000" b="0" i="0" dirty="0">
                <a:effectLst/>
                <a:latin typeface="+mn-lt"/>
              </a:rPr>
              <a:t>Motor de físicas mejorado para simulador robótico basado en tecnolog</a:t>
            </a:r>
            <a:r>
              <a:rPr lang="es-ES" sz="4000" dirty="0">
                <a:latin typeface="+mn-lt"/>
              </a:rPr>
              <a:t>í</a:t>
            </a:r>
            <a:r>
              <a:rPr lang="es-ES" sz="4000" b="0" i="0" dirty="0">
                <a:effectLst/>
                <a:latin typeface="+mn-lt"/>
              </a:rPr>
              <a:t>as web</a:t>
            </a:r>
            <a:endParaRPr lang="es-ES" sz="4000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9AEE94-8E54-415B-9DA9-F5E4D6C11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2" y="4909077"/>
            <a:ext cx="9622971" cy="691312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Trabajo Fin de Grado</a:t>
            </a:r>
          </a:p>
          <a:p>
            <a:pPr algn="ctr">
              <a:lnSpc>
                <a:spcPct val="110000"/>
              </a:lnSpc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Natalia Monforte Rodríguez</a:t>
            </a:r>
          </a:p>
          <a:p>
            <a:pPr algn="ctr">
              <a:lnSpc>
                <a:spcPct val="110000"/>
              </a:lnSpc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José María Cañas Plaza</a:t>
            </a:r>
          </a:p>
        </p:txBody>
      </p:sp>
      <p:pic>
        <p:nvPicPr>
          <p:cNvPr id="2050" name="Picture 2" descr="URJC - Quién Manda - Un proyecto de Civio">
            <a:extLst>
              <a:ext uri="{FF2B5EF4-FFF2-40B4-BE49-F238E27FC236}">
                <a16:creationId xmlns:a16="http://schemas.microsoft.com/office/drawing/2014/main" id="{72D6BE02-0656-4B17-9000-8AC457EE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6924" y="192826"/>
            <a:ext cx="3578151" cy="18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id="{75618B6F-5CB2-4E96-974E-E0E1AAE67883}"/>
              </a:ext>
            </a:extLst>
          </p:cNvPr>
          <p:cNvSpPr txBox="1">
            <a:spLocks/>
          </p:cNvSpPr>
          <p:nvPr/>
        </p:nvSpPr>
        <p:spPr>
          <a:xfrm>
            <a:off x="10119360" y="5987465"/>
            <a:ext cx="1963643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Octubre 2020</a:t>
            </a:r>
          </a:p>
        </p:txBody>
      </p:sp>
    </p:spTree>
    <p:extLst>
      <p:ext uri="{BB962C8B-B14F-4D97-AF65-F5344CB8AC3E}">
        <p14:creationId xmlns:p14="http://schemas.microsoft.com/office/powerpoint/2010/main" val="31936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Herramientas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5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BF2DF72-F9A4-47EE-BEF6-9982E271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13693"/>
            <a:ext cx="3683111" cy="12522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D2FFA8-598F-4575-BE0A-0B4A7B6D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32" y="147160"/>
            <a:ext cx="1859670" cy="22622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66AD0B-115F-42B5-B0D2-9A24048D9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14" y="3172416"/>
            <a:ext cx="2414016" cy="301752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C2CB7D3-72E5-447E-99FE-519BB52D7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40" y="2934875"/>
            <a:ext cx="3641854" cy="33851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65FD74-3A75-4FD6-B3CF-FD145117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587" y="275102"/>
            <a:ext cx="3025375" cy="33127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7160154-0B60-4FDA-B7B0-2AD9FBB63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222" y="4099470"/>
            <a:ext cx="2438414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Mejora de las físicas en </a:t>
            </a:r>
            <a:r>
              <a:rPr lang="en-US" sz="8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WebSim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0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926A2-9E52-409E-A2BD-F511A4F1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Estudios previos: motor de físicas por defecto en </a:t>
            </a:r>
            <a:r>
              <a:rPr lang="es-ES" i="1" dirty="0"/>
              <a:t>A-</a:t>
            </a:r>
            <a:r>
              <a:rPr lang="es-ES" i="1" dirty="0" err="1"/>
              <a:t>Frame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7262E-B057-4917-90A6-355E98A6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954756"/>
            <a:ext cx="10271760" cy="441959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es-ES" sz="8000" i="1" dirty="0"/>
              <a:t>CANNON </a:t>
            </a:r>
            <a:r>
              <a:rPr lang="es-ES" sz="8000" dirty="0"/>
              <a:t>es el motor por defecto de </a:t>
            </a:r>
            <a:r>
              <a:rPr lang="es-ES" sz="8000" i="1" dirty="0"/>
              <a:t>A-</a:t>
            </a:r>
            <a:r>
              <a:rPr lang="es-ES" sz="8000" i="1" dirty="0" err="1"/>
              <a:t>Frame</a:t>
            </a:r>
            <a:endParaRPr lang="es-ES" sz="8000" i="1" dirty="0"/>
          </a:p>
          <a:p>
            <a:pPr marL="201168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sz="8000" dirty="0"/>
          </a:p>
          <a:p>
            <a:pPr marL="201168" lvl="1" indent="0">
              <a:buNone/>
            </a:pPr>
            <a:r>
              <a:rPr lang="es-ES" sz="8000" b="1" dirty="0"/>
              <a:t>      </a:t>
            </a:r>
            <a:r>
              <a:rPr lang="es-ES" sz="8000" dirty="0"/>
              <a:t>    </a:t>
            </a: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A32A91-708B-4989-8480-DE12744A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43" y="2937407"/>
            <a:ext cx="2874674" cy="1676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457FC8-C4CE-46F5-8A11-EB5CF12A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556" y="4662442"/>
            <a:ext cx="2960257" cy="1712890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B21727F-06B0-4889-8AC5-3119246300C4}"/>
              </a:ext>
            </a:extLst>
          </p:cNvPr>
          <p:cNvSpPr txBox="1">
            <a:spLocks/>
          </p:cNvSpPr>
          <p:nvPr/>
        </p:nvSpPr>
        <p:spPr>
          <a:xfrm>
            <a:off x="5227770" y="2476529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" sz="2200" b="1" dirty="0"/>
              <a:t>Colisiones</a:t>
            </a:r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3E14950F-1E13-4039-A6AD-B2461ADB4016}"/>
              </a:ext>
            </a:extLst>
          </p:cNvPr>
          <p:cNvSpPr txBox="1">
            <a:spLocks/>
          </p:cNvSpPr>
          <p:nvPr/>
        </p:nvSpPr>
        <p:spPr>
          <a:xfrm>
            <a:off x="3530500" y="2613753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AD25B3C-5CB8-42B0-8C78-66F79130A253}"/>
              </a:ext>
            </a:extLst>
          </p:cNvPr>
          <p:cNvSpPr txBox="1">
            <a:spLocks/>
          </p:cNvSpPr>
          <p:nvPr/>
        </p:nvSpPr>
        <p:spPr>
          <a:xfrm>
            <a:off x="3520030" y="3151822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AF545427-C594-4535-9B43-F5F18955263C}"/>
              </a:ext>
            </a:extLst>
          </p:cNvPr>
          <p:cNvSpPr txBox="1">
            <a:spLocks/>
          </p:cNvSpPr>
          <p:nvPr/>
        </p:nvSpPr>
        <p:spPr>
          <a:xfrm>
            <a:off x="9385440" y="1403920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r>
              <a:rPr lang="es-ES" sz="8000" b="1" dirty="0"/>
              <a:t>Fricción</a:t>
            </a:r>
            <a:endParaRPr lang="es-ES" b="1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949C638C-3C97-42F8-88B6-E07867A4CCAA}"/>
              </a:ext>
            </a:extLst>
          </p:cNvPr>
          <p:cNvSpPr txBox="1">
            <a:spLocks/>
          </p:cNvSpPr>
          <p:nvPr/>
        </p:nvSpPr>
        <p:spPr>
          <a:xfrm>
            <a:off x="4314530" y="2661895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AE75E9E-53BE-4924-89BB-B0A7B3A55B19}"/>
              </a:ext>
            </a:extLst>
          </p:cNvPr>
          <p:cNvSpPr txBox="1">
            <a:spLocks/>
          </p:cNvSpPr>
          <p:nvPr/>
        </p:nvSpPr>
        <p:spPr>
          <a:xfrm>
            <a:off x="1441738" y="2495448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" sz="2200" b="1" dirty="0"/>
              <a:t>Gravedad</a:t>
            </a:r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DFE72E9-2777-463D-B40B-7C2C4DE3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2" y="3154934"/>
            <a:ext cx="3372588" cy="27814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9153E61-0DAF-491B-AEA5-B56BBCDBD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24" y="3151822"/>
            <a:ext cx="3372588" cy="2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1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890F6B-EA7F-4A77-8067-006C4CF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52" y="302616"/>
            <a:ext cx="10366408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Motor de </a:t>
            </a:r>
            <a:r>
              <a:rPr lang="en-US" sz="3800" dirty="0" err="1"/>
              <a:t>físicas</a:t>
            </a:r>
            <a:r>
              <a:rPr lang="en-US" sz="3800" dirty="0"/>
              <a:t> actual para robots </a:t>
            </a:r>
            <a:r>
              <a:rPr lang="en-US" sz="3800" dirty="0" err="1"/>
              <a:t>en</a:t>
            </a:r>
            <a:r>
              <a:rPr lang="en-US" sz="3800" dirty="0"/>
              <a:t> </a:t>
            </a:r>
            <a:r>
              <a:rPr lang="en-US" sz="3800" i="1" dirty="0" err="1"/>
              <a:t>WebSim</a:t>
            </a:r>
            <a:endParaRPr lang="en-US" sz="3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2123AC51-FCF7-4776-A6CA-016B0CCFC735}"/>
              </a:ext>
            </a:extLst>
          </p:cNvPr>
          <p:cNvSpPr txBox="1">
            <a:spLocks/>
          </p:cNvSpPr>
          <p:nvPr/>
        </p:nvSpPr>
        <p:spPr>
          <a:xfrm>
            <a:off x="213361" y="2874524"/>
            <a:ext cx="5699759" cy="2547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latin typeface="+mn-lt"/>
                <a:ea typeface="+mn-ea"/>
                <a:cs typeface="+mn-cs"/>
              </a:rPr>
              <a:t>- Las físicas </a:t>
            </a:r>
            <a:r>
              <a:rPr lang="en-US" sz="1800" dirty="0" err="1">
                <a:latin typeface="+mn-lt"/>
                <a:ea typeface="+mn-ea"/>
                <a:cs typeface="+mn-cs"/>
              </a:rPr>
              <a:t>implementadas</a:t>
            </a:r>
            <a:r>
              <a:rPr lang="en-US" sz="1800" dirty="0">
                <a:latin typeface="+mn-lt"/>
                <a:ea typeface="+mn-ea"/>
                <a:cs typeface="+mn-cs"/>
              </a:rPr>
              <a:t> no </a:t>
            </a:r>
            <a:r>
              <a:rPr lang="en-US" sz="1800" dirty="0" err="1">
                <a:latin typeface="+mn-lt"/>
                <a:ea typeface="+mn-ea"/>
                <a:cs typeface="+mn-cs"/>
              </a:rPr>
              <a:t>recreaban</a:t>
            </a:r>
            <a:r>
              <a:rPr lang="en-US" sz="1800" dirty="0">
                <a:latin typeface="+mn-lt"/>
                <a:ea typeface="+mn-ea"/>
                <a:cs typeface="+mn-cs"/>
              </a:rPr>
              <a:t> un </a:t>
            </a:r>
            <a:r>
              <a:rPr lang="en-US" sz="1800" dirty="0" err="1">
                <a:latin typeface="+mn-lt"/>
                <a:ea typeface="+mn-ea"/>
                <a:cs typeface="+mn-cs"/>
              </a:rPr>
              <a:t>movimiento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realista</a:t>
            </a:r>
            <a:r>
              <a:rPr lang="en-US" sz="1800" dirty="0">
                <a:latin typeface="+mn-lt"/>
                <a:ea typeface="+mn-ea"/>
                <a:cs typeface="+mn-cs"/>
              </a:rPr>
              <a:t> y no </a:t>
            </a:r>
            <a:r>
              <a:rPr lang="en-US" sz="1800" dirty="0" err="1">
                <a:latin typeface="+mn-lt"/>
                <a:ea typeface="+mn-ea"/>
                <a:cs typeface="+mn-cs"/>
              </a:rPr>
              <a:t>eran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suficientes</a:t>
            </a:r>
            <a:r>
              <a:rPr lang="en-US" sz="1800" dirty="0">
                <a:latin typeface="+mn-lt"/>
                <a:ea typeface="+mn-ea"/>
                <a:cs typeface="+mn-cs"/>
              </a:rPr>
              <a:t> para lo que se </a:t>
            </a:r>
            <a:r>
              <a:rPr lang="en-US" sz="1800" dirty="0" err="1">
                <a:latin typeface="+mn-lt"/>
                <a:ea typeface="+mn-ea"/>
                <a:cs typeface="+mn-cs"/>
              </a:rPr>
              <a:t>tiene</a:t>
            </a:r>
            <a:r>
              <a:rPr lang="en-US" sz="1800" dirty="0">
                <a:latin typeface="+mn-lt"/>
                <a:ea typeface="+mn-ea"/>
                <a:cs typeface="+mn-cs"/>
              </a:rPr>
              <a:t> en un robot real.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latin typeface="+mn-lt"/>
                <a:ea typeface="+mn-ea"/>
                <a:cs typeface="+mn-cs"/>
              </a:rPr>
              <a:t>- </a:t>
            </a:r>
            <a:r>
              <a:rPr lang="en-US" sz="1800" dirty="0" err="1">
                <a:latin typeface="+mn-lt"/>
                <a:ea typeface="+mn-ea"/>
                <a:cs typeface="+mn-cs"/>
              </a:rPr>
              <a:t>Modelo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cinemático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donde</a:t>
            </a:r>
            <a:r>
              <a:rPr lang="en-US" sz="1800" dirty="0">
                <a:latin typeface="+mn-lt"/>
                <a:ea typeface="+mn-ea"/>
                <a:cs typeface="+mn-cs"/>
              </a:rPr>
              <a:t> se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asume</a:t>
            </a:r>
            <a:r>
              <a:rPr lang="en-US" sz="1800" dirty="0">
                <a:latin typeface="+mn-lt"/>
                <a:ea typeface="+mn-ea"/>
                <a:cs typeface="+mn-cs"/>
              </a:rPr>
              <a:t> que los robots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adquieren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instantáneamente</a:t>
            </a:r>
            <a:r>
              <a:rPr lang="en-US" sz="1800" dirty="0">
                <a:latin typeface="+mn-lt"/>
                <a:ea typeface="+mn-ea"/>
                <a:cs typeface="+mn-cs"/>
              </a:rPr>
              <a:t> la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velocidad</a:t>
            </a:r>
            <a:r>
              <a:rPr lang="en-US" sz="1800" dirty="0">
                <a:latin typeface="+mn-lt"/>
                <a:ea typeface="+mn-ea"/>
                <a:cs typeface="+mn-cs"/>
              </a:rPr>
              <a:t> ideal que el software del robot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ordena</a:t>
            </a:r>
            <a:r>
              <a:rPr lang="en-US" sz="1800" dirty="0">
                <a:latin typeface="+mn-lt"/>
                <a:ea typeface="+mn-ea"/>
                <a:cs typeface="+mn-cs"/>
              </a:rPr>
              <a:t>. Se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asume</a:t>
            </a:r>
            <a:r>
              <a:rPr lang="en-US" sz="1800" dirty="0">
                <a:latin typeface="+mn-lt"/>
                <a:ea typeface="+mn-ea"/>
                <a:cs typeface="+mn-cs"/>
              </a:rPr>
              <a:t> una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aceleración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infinita</a:t>
            </a:r>
            <a:r>
              <a:rPr lang="en-US" sz="1800" dirty="0"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356A781-FF96-4161-81AD-D8D1DE4AE26C}"/>
              </a:ext>
            </a:extLst>
          </p:cNvPr>
          <p:cNvSpPr txBox="1">
            <a:spLocks/>
          </p:cNvSpPr>
          <p:nvPr/>
        </p:nvSpPr>
        <p:spPr>
          <a:xfrm>
            <a:off x="8219440" y="2576333"/>
            <a:ext cx="3169920" cy="3001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2DAAECA-8FCE-464D-816C-71BF2FFE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560320"/>
            <a:ext cx="5943598" cy="30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5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411CF-9D36-46F3-9AF4-4E7D0836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Nuevo motor de físicas complementario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1FDC1-0742-4AC9-9DCD-AD723B79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s-ES" b="1" dirty="0"/>
              <a:t>1. DISEÑO</a:t>
            </a:r>
          </a:p>
          <a:p>
            <a:endParaRPr lang="es-ES" b="1" dirty="0"/>
          </a:p>
          <a:p>
            <a:endParaRPr lang="es-ES" dirty="0"/>
          </a:p>
          <a:p>
            <a:pPr lvl="1" algn="just"/>
            <a:r>
              <a:rPr lang="es-ES" b="0" i="0" u="sng" dirty="0">
                <a:effectLst/>
              </a:rPr>
              <a:t>Fuerzas gravedad y fricción</a:t>
            </a:r>
            <a:r>
              <a:rPr lang="es-ES" b="0" i="0" dirty="0">
                <a:effectLst/>
              </a:rPr>
              <a:t>: materializada por </a:t>
            </a:r>
            <a:r>
              <a:rPr lang="es-ES" b="0" i="1" dirty="0">
                <a:effectLst/>
              </a:rPr>
              <a:t>CANNON a</a:t>
            </a:r>
            <a:r>
              <a:rPr lang="es-ES" b="0" i="0" dirty="0">
                <a:effectLst/>
              </a:rPr>
              <a:t> un ritmo marcado por el propio motor </a:t>
            </a:r>
            <a:r>
              <a:rPr lang="es-ES" b="0" i="1" dirty="0">
                <a:effectLst/>
              </a:rPr>
              <a:t>CANNON</a:t>
            </a:r>
            <a:r>
              <a:rPr lang="es-ES" b="0" i="0" dirty="0">
                <a:effectLst/>
              </a:rPr>
              <a:t>.</a:t>
            </a:r>
          </a:p>
          <a:p>
            <a:pPr lvl="1" algn="just"/>
            <a:r>
              <a:rPr lang="es-ES" b="0" i="0" u="sng" dirty="0">
                <a:effectLst/>
              </a:rPr>
              <a:t>Fuerza autónoma</a:t>
            </a:r>
            <a:r>
              <a:rPr lang="es-ES" b="0" i="0" dirty="0">
                <a:effectLst/>
              </a:rPr>
              <a:t>: lo materializa nuestro motor complementario a su propio ritmo y teniendo en cuenta las velocidades deseadas que marca en cada instante el </a:t>
            </a:r>
            <a:r>
              <a:rPr lang="es-ES" dirty="0"/>
              <a:t>có</a:t>
            </a:r>
            <a:r>
              <a:rPr lang="es-ES" b="0" i="0" dirty="0">
                <a:effectLst/>
              </a:rPr>
              <a:t>digo fuente del cerebro programado.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BD9D2E-C473-4C5D-87FA-BF30A314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17" y="2732706"/>
            <a:ext cx="71723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9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7C53D7-D221-40C2-B7D2-34695365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9" y="1319480"/>
            <a:ext cx="5905941" cy="37618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F35CCD-560C-4F8B-ADE0-C5DEB38C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40" y="287867"/>
            <a:ext cx="4793419" cy="56393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A2B33A-3EE6-43A3-95DC-C5E4930E6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67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2. MODELO DE FUERZAS</a:t>
            </a:r>
          </a:p>
          <a:p>
            <a:pPr marL="0" indent="0">
              <a:buNone/>
            </a:pPr>
            <a:endParaRPr lang="es-ES" b="1" dirty="0"/>
          </a:p>
          <a:p>
            <a:pPr lvl="1"/>
            <a:r>
              <a:rPr lang="es-ES" dirty="0"/>
              <a:t>Es el</a:t>
            </a:r>
            <a:r>
              <a:rPr lang="es-ES" b="0" i="0" dirty="0">
                <a:effectLst/>
              </a:rPr>
              <a:t> núcleo del motor de físicas.</a:t>
            </a: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dirty="0"/>
              <a:t>A</a:t>
            </a:r>
            <a:r>
              <a:rPr lang="es-ES" b="0" i="0" dirty="0">
                <a:effectLst/>
              </a:rPr>
              <a:t> partir de la definición de la masa y el momento de inercia del robot, se calcula la aceleraci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o torque a aplicar.</a:t>
            </a: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dirty="0"/>
              <a:t>P</a:t>
            </a:r>
            <a:r>
              <a:rPr lang="es-ES" b="0" i="0" dirty="0">
                <a:effectLst/>
              </a:rPr>
              <a:t>arámetros a definir:</a:t>
            </a:r>
          </a:p>
          <a:p>
            <a:pPr lvl="4"/>
            <a:r>
              <a:rPr lang="es-ES" b="0" i="0" dirty="0">
                <a:effectLst/>
              </a:rPr>
              <a:t>Fuerza máxima. </a:t>
            </a:r>
          </a:p>
          <a:p>
            <a:pPr lvl="4"/>
            <a:r>
              <a:rPr lang="es-ES" b="0" i="0" dirty="0">
                <a:effectLst/>
              </a:rPr>
              <a:t>Torque máximo</a:t>
            </a:r>
            <a:r>
              <a:rPr lang="es-ES" dirty="0"/>
              <a:t>.</a:t>
            </a:r>
            <a:endParaRPr lang="es-ES" b="0" i="0" dirty="0">
              <a:effectLst/>
            </a:endParaRPr>
          </a:p>
          <a:p>
            <a:pPr lvl="4"/>
            <a:r>
              <a:rPr lang="es-ES" b="0" i="0" dirty="0">
                <a:effectLst/>
              </a:rPr>
              <a:t>Velocidad lineal máxima.</a:t>
            </a:r>
          </a:p>
          <a:p>
            <a:pPr lvl="4"/>
            <a:r>
              <a:rPr lang="es-ES" b="0" i="0" dirty="0">
                <a:effectLst/>
              </a:rPr>
              <a:t>Velocidad angular máxima</a:t>
            </a:r>
            <a:r>
              <a:rPr lang="es-ES" dirty="0"/>
              <a:t>.</a:t>
            </a:r>
            <a:r>
              <a:rPr lang="es-ES" b="0" i="0" dirty="0">
                <a:effectLst/>
              </a:rPr>
              <a:t> </a:t>
            </a:r>
          </a:p>
          <a:p>
            <a:pPr lvl="4"/>
            <a:r>
              <a:rPr lang="es-ES" dirty="0"/>
              <a:t>Masa.</a:t>
            </a:r>
            <a:endParaRPr lang="es-ES" b="0" i="0" dirty="0">
              <a:effectLst/>
            </a:endParaRPr>
          </a:p>
          <a:p>
            <a:pPr lvl="4"/>
            <a:r>
              <a:rPr lang="es-ES" b="0" i="0" dirty="0">
                <a:effectLst/>
              </a:rPr>
              <a:t>Momento de inercia.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91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3. CONTROLADOR PD</a:t>
            </a:r>
          </a:p>
          <a:p>
            <a:endParaRPr lang="es-ES" b="1" dirty="0"/>
          </a:p>
          <a:p>
            <a:pPr lvl="1"/>
            <a:r>
              <a:rPr lang="es-ES" dirty="0"/>
              <a:t>S</a:t>
            </a:r>
            <a:r>
              <a:rPr lang="es-ES" b="0" i="0" dirty="0">
                <a:effectLst/>
              </a:rPr>
              <a:t>e encarga de la traducci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de las velocidades </a:t>
            </a:r>
            <a:r>
              <a:rPr lang="es-ES" dirty="0"/>
              <a:t>deseadas</a:t>
            </a:r>
            <a:r>
              <a:rPr lang="es-ES" b="0" i="0" dirty="0">
                <a:effectLst/>
              </a:rPr>
              <a:t> que le llegan al motor complementario en cada momento del cerebro a la fuerza aut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noma a aplicar al robot.</a:t>
            </a:r>
          </a:p>
          <a:p>
            <a:pPr lvl="1"/>
            <a:endParaRPr lang="es-ES" dirty="0"/>
          </a:p>
          <a:p>
            <a:pPr marL="544068" lvl="1" indent="-342900">
              <a:buAutoNum type="arabicPeriod"/>
            </a:pPr>
            <a:r>
              <a:rPr lang="es-ES" b="0" i="0" dirty="0">
                <a:effectLst/>
              </a:rPr>
              <a:t>Controlador PD en velocidad del plano horizontal</a:t>
            </a:r>
          </a:p>
          <a:p>
            <a:pPr marL="544068" lvl="1" indent="-342900">
              <a:buAutoNum type="arabicPeriod"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6341D7-DC46-466A-86AB-9E1C2BE2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0" y="2838626"/>
            <a:ext cx="7145546" cy="287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7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" dirty="0"/>
              <a:t>2. </a:t>
            </a:r>
            <a:r>
              <a:rPr lang="es-ES" b="0" i="0" dirty="0">
                <a:effectLst/>
              </a:rPr>
              <a:t>Controlador PD en velocidad del eje vertical</a:t>
            </a:r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r>
              <a:rPr lang="es-ES" dirty="0"/>
              <a:t>3. </a:t>
            </a:r>
            <a:r>
              <a:rPr lang="es-ES" b="0" i="0" dirty="0">
                <a:effectLst/>
              </a:rPr>
              <a:t>Controlador PD en velocidad angular horizontal (yaw)</a:t>
            </a: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D809EF-CB32-45A2-B088-086EE8F5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0" y="815166"/>
            <a:ext cx="6635706" cy="24851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0E372B-430B-40C5-97AF-CF3BE281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771" y="3679613"/>
            <a:ext cx="6114098" cy="23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680AE7-3F78-4975-9B1D-72715C9D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s-ES" dirty="0"/>
              <a:t>Índice</a:t>
            </a:r>
            <a:endParaRPr lang="es-E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9BB2F80-2AFF-4E94-8017-DB27B1EC6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545084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66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s-ES" dirty="0"/>
              <a:t>4. </a:t>
            </a:r>
            <a:r>
              <a:rPr lang="es-ES" b="0" i="0" dirty="0">
                <a:effectLst/>
              </a:rPr>
              <a:t>Controlador PD en posición para la altura</a:t>
            </a: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471C62-5FB9-4032-81A4-9DDEDCCE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27" y="2324417"/>
            <a:ext cx="6811038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4. TIMING</a:t>
            </a:r>
          </a:p>
          <a:p>
            <a:r>
              <a:rPr lang="es-ES" dirty="0"/>
              <a:t>                                                    </a:t>
            </a:r>
            <a:r>
              <a:rPr lang="es-ES" sz="1700" dirty="0"/>
              <a:t>Coexistencia de motores                      Necesidad de combinarlos</a:t>
            </a:r>
          </a:p>
          <a:p>
            <a:endParaRPr lang="es-ES" dirty="0"/>
          </a:p>
          <a:p>
            <a:endParaRPr lang="es-ES" dirty="0"/>
          </a:p>
          <a:p>
            <a:pPr lvl="1"/>
            <a:r>
              <a:rPr lang="es-ES" u="sng" dirty="0"/>
              <a:t>¿Timing del nuevo motor complementario?  </a:t>
            </a:r>
            <a:r>
              <a:rPr lang="es-ES" dirty="0"/>
              <a:t>20 ms</a:t>
            </a:r>
          </a:p>
          <a:p>
            <a:pPr lvl="1"/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lvl="1"/>
            <a:r>
              <a:rPr lang="es-ES" u="sng" dirty="0"/>
              <a:t>¿Timing de </a:t>
            </a:r>
            <a:r>
              <a:rPr lang="es-ES" i="1" u="sng" dirty="0"/>
              <a:t>CANNON</a:t>
            </a:r>
            <a:r>
              <a:rPr lang="es-ES" u="sng" dirty="0"/>
              <a:t>?  </a:t>
            </a:r>
            <a:r>
              <a:rPr lang="es-ES" dirty="0"/>
              <a:t>Desconocido. </a:t>
            </a:r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58EC6BE-B234-409D-9953-DA7818B42C9A}"/>
              </a:ext>
            </a:extLst>
          </p:cNvPr>
          <p:cNvCxnSpPr/>
          <p:nvPr/>
        </p:nvCxnSpPr>
        <p:spPr>
          <a:xfrm>
            <a:off x="5561264" y="1262514"/>
            <a:ext cx="436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0113A737-E114-4491-9C5C-B05456A51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3" y="2883008"/>
            <a:ext cx="5393555" cy="5403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033150-0323-42A3-9743-9DD60BD2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08" y="1553649"/>
            <a:ext cx="6665194" cy="6086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C07B31-78DC-4308-B6C1-708433B6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716" y="2344403"/>
            <a:ext cx="5913284" cy="3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2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6F3CE-E047-47E3-91C6-B1451574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experimental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54711-F5AD-46B9-B106-2DD9F8DFD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2128521"/>
            <a:ext cx="11884526" cy="3760891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s-ES" b="0" i="0" dirty="0">
                <a:effectLst/>
                <a:latin typeface="Arial" panose="020B0604020202020204" pitchFamily="34" charset="0"/>
              </a:rPr>
              <a:t>    </a:t>
            </a:r>
            <a:r>
              <a:rPr lang="es-ES" b="0" i="0" u="sng" dirty="0">
                <a:effectLst/>
              </a:rPr>
              <a:t>Simulación realista de robots terrestres</a:t>
            </a:r>
            <a:r>
              <a:rPr lang="es-ES" b="0" i="0" dirty="0">
                <a:effectLst/>
              </a:rPr>
              <a:t>                                                    </a:t>
            </a:r>
            <a:r>
              <a:rPr lang="es-ES" sz="1400" dirty="0"/>
              <a:t>Giro de 90º es un escenario con una fricción muy baja</a:t>
            </a:r>
          </a:p>
          <a:p>
            <a:pPr>
              <a:lnSpc>
                <a:spcPct val="60000"/>
              </a:lnSpc>
            </a:pPr>
            <a:r>
              <a:rPr lang="es-ES" sz="1700" dirty="0"/>
              <a:t>                                                                                                                                                                                                                            (</a:t>
            </a:r>
            <a:r>
              <a:rPr lang="es-ES" sz="1400" dirty="0"/>
              <a:t>pista de hielo)</a:t>
            </a:r>
          </a:p>
          <a:p>
            <a:endParaRPr lang="es-ES" u="sng" dirty="0"/>
          </a:p>
          <a:p>
            <a:endParaRPr lang="es-ES" u="sng" dirty="0"/>
          </a:p>
          <a:p>
            <a:endParaRPr lang="es-ES" u="sng" dirty="0"/>
          </a:p>
          <a:p>
            <a:pPr marL="0" indent="0">
              <a:buNone/>
            </a:pPr>
            <a:endParaRPr lang="es-ES" sz="1600" dirty="0"/>
          </a:p>
          <a:p>
            <a:pPr marL="0" indent="0">
              <a:buNone/>
            </a:pPr>
            <a:r>
              <a:rPr lang="es-ES" sz="1600" dirty="0"/>
              <a:t>                 </a:t>
            </a:r>
            <a:r>
              <a:rPr lang="es-ES" sz="1400" dirty="0"/>
              <a:t>mBot subiendo una rampa con una fuerza máxima insuficiente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47F071-7317-42D5-826B-49971F22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3174491"/>
            <a:ext cx="5201920" cy="16689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F3538-26E9-40BD-ACC5-856DAB26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88" y="2828419"/>
            <a:ext cx="3476672" cy="3452154"/>
          </a:xfrm>
          <a:prstGeom prst="rect">
            <a:avLst/>
          </a:prstGeom>
        </p:spPr>
      </p:pic>
      <p:sp>
        <p:nvSpPr>
          <p:cNvPr id="4" name="Botón de acción: vídeo 3">
            <a:hlinkClick r:id="rId4" highlightClick="1"/>
            <a:extLst>
              <a:ext uri="{FF2B5EF4-FFF2-40B4-BE49-F238E27FC236}">
                <a16:creationId xmlns:a16="http://schemas.microsoft.com/office/drawing/2014/main" id="{E9C20B5A-F10C-4BE7-992B-73F78C4F8FEC}"/>
              </a:ext>
            </a:extLst>
          </p:cNvPr>
          <p:cNvSpPr/>
          <p:nvPr/>
        </p:nvSpPr>
        <p:spPr>
          <a:xfrm>
            <a:off x="3214838" y="5438274"/>
            <a:ext cx="490888" cy="567890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Botón de acción: vídeo 5">
            <a:hlinkClick r:id="rId5" highlightClick="1"/>
            <a:extLst>
              <a:ext uri="{FF2B5EF4-FFF2-40B4-BE49-F238E27FC236}">
                <a16:creationId xmlns:a16="http://schemas.microsoft.com/office/drawing/2014/main" id="{81AF5B3E-2822-4285-8D39-AE8786F02AE9}"/>
              </a:ext>
            </a:extLst>
          </p:cNvPr>
          <p:cNvSpPr/>
          <p:nvPr/>
        </p:nvSpPr>
        <p:spPr>
          <a:xfrm>
            <a:off x="10520412" y="2387065"/>
            <a:ext cx="423512" cy="402853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93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62B643-ED29-4B8B-A604-7AB7EB4D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1" y="1746284"/>
            <a:ext cx="5713498" cy="3099571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1D404E-AEF0-490F-8523-600D8B73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90" y="1785857"/>
            <a:ext cx="5893035" cy="3285366"/>
          </a:xfrm>
          <a:prstGeom prst="rect">
            <a:avLst/>
          </a:prstGeom>
        </p:spPr>
      </p:pic>
      <p:sp>
        <p:nvSpPr>
          <p:cNvPr id="34" name="Rectangle 28">
            <a:extLst>
              <a:ext uri="{FF2B5EF4-FFF2-40B4-BE49-F238E27FC236}">
                <a16:creationId xmlns:a16="http://schemas.microsoft.com/office/drawing/2014/main" id="{B1A2B33A-3EE6-43A3-95DC-C5E4930E6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DEBD401-1656-4233-8EEB-44E4DF36A77E}"/>
              </a:ext>
            </a:extLst>
          </p:cNvPr>
          <p:cNvSpPr txBox="1">
            <a:spLocks/>
          </p:cNvSpPr>
          <p:nvPr/>
        </p:nvSpPr>
        <p:spPr>
          <a:xfrm>
            <a:off x="6585738" y="979"/>
            <a:ext cx="5313138" cy="129817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 algn="ctr">
              <a:buNone/>
            </a:pPr>
            <a:r>
              <a:rPr lang="es-ES" b="0" i="0" dirty="0">
                <a:effectLst/>
              </a:rPr>
              <a:t>Controlador PD en velocidad del plano horizontal</a:t>
            </a:r>
          </a:p>
          <a:p>
            <a:pPr marL="201168" lvl="1" indent="0" algn="ctr">
              <a:buNone/>
            </a:pPr>
            <a:r>
              <a:rPr lang="es-ES" b="0" i="0" dirty="0">
                <a:effectLst/>
              </a:rPr>
              <a:t>Tiempo – Velocidad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0E67E1E-5216-45A9-9391-B3353A66E0AE}"/>
              </a:ext>
            </a:extLst>
          </p:cNvPr>
          <p:cNvSpPr txBox="1">
            <a:spLocks/>
          </p:cNvSpPr>
          <p:nvPr/>
        </p:nvSpPr>
        <p:spPr>
          <a:xfrm>
            <a:off x="168390" y="-812993"/>
            <a:ext cx="6127399" cy="129817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s-ES" b="0" i="0" dirty="0">
                <a:effectLst/>
              </a:rPr>
              <a:t>Variación de la aceleración en función de la fricción</a:t>
            </a:r>
          </a:p>
        </p:txBody>
      </p:sp>
    </p:spTree>
    <p:extLst>
      <p:ext uri="{BB962C8B-B14F-4D97-AF65-F5344CB8AC3E}">
        <p14:creationId xmlns:p14="http://schemas.microsoft.com/office/powerpoint/2010/main" val="38805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7EBC44-A3AD-410E-9EB9-1ED55F7C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9172" y="188140"/>
            <a:ext cx="5506704" cy="7442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ES" sz="1900" u="sng" dirty="0">
                <a:latin typeface="+mn-lt"/>
              </a:rPr>
              <a:t>Simulación realista de drones</a:t>
            </a:r>
            <a:endParaRPr lang="en-US" sz="1900" u="sng" dirty="0"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B59062-CD8D-431E-AC24-268FC522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6" y="1060234"/>
            <a:ext cx="6829425" cy="4876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760114D-DFDD-4289-9FEF-8C12CD1C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99" y="932364"/>
            <a:ext cx="4388627" cy="24862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912F6D5-A985-41C2-ABF6-8DCFB787F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60" y="3775067"/>
            <a:ext cx="4466506" cy="258064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8285FC3C-7152-4FA4-8836-2730E85FBB96}"/>
              </a:ext>
            </a:extLst>
          </p:cNvPr>
          <p:cNvSpPr txBox="1">
            <a:spLocks/>
          </p:cNvSpPr>
          <p:nvPr/>
        </p:nvSpPr>
        <p:spPr>
          <a:xfrm>
            <a:off x="7430062" y="410391"/>
            <a:ext cx="4822247" cy="7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Controlador PD en posición para la altura</a:t>
            </a:r>
          </a:p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Tiempo – posición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0FA6EF2-268A-40DA-AA7C-3DB5EE5470F0}"/>
              </a:ext>
            </a:extLst>
          </p:cNvPr>
          <p:cNvSpPr txBox="1">
            <a:spLocks/>
          </p:cNvSpPr>
          <p:nvPr/>
        </p:nvSpPr>
        <p:spPr>
          <a:xfrm>
            <a:off x="7430062" y="3294470"/>
            <a:ext cx="4822247" cy="7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Controlador PD en velocidad del eje vertical</a:t>
            </a:r>
          </a:p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Tiempo – velocidad</a:t>
            </a:r>
          </a:p>
        </p:txBody>
      </p:sp>
      <p:sp>
        <p:nvSpPr>
          <p:cNvPr id="3" name="Botón de acción: vídeo 2">
            <a:hlinkClick r:id="rId5" highlightClick="1"/>
            <a:extLst>
              <a:ext uri="{FF2B5EF4-FFF2-40B4-BE49-F238E27FC236}">
                <a16:creationId xmlns:a16="http://schemas.microsoft.com/office/drawing/2014/main" id="{19B07C6A-25D4-42C7-A25E-965FAD8F8122}"/>
              </a:ext>
            </a:extLst>
          </p:cNvPr>
          <p:cNvSpPr/>
          <p:nvPr/>
        </p:nvSpPr>
        <p:spPr>
          <a:xfrm>
            <a:off x="3947485" y="348496"/>
            <a:ext cx="356135" cy="423511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78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Nuevos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ejercicios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 físicas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realistas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65B06-2F47-4C78-ADFF-216AB6DB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Sigue-Líneas con rampa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B4DC45-B12B-48C2-8D4B-41DB3AFE6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040" y="2213718"/>
            <a:ext cx="3793069" cy="37607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266F56-96A6-4605-A362-F56AE0EF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839" y="1011981"/>
            <a:ext cx="3009900" cy="496252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D031172-EE94-430D-B85E-D43DF983AA5B}"/>
              </a:ext>
            </a:extLst>
          </p:cNvPr>
          <p:cNvSpPr txBox="1">
            <a:spLocks/>
          </p:cNvSpPr>
          <p:nvPr/>
        </p:nvSpPr>
        <p:spPr>
          <a:xfrm>
            <a:off x="182880" y="2592774"/>
            <a:ext cx="4439919" cy="1672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b="0" i="0" dirty="0">
                <a:effectLst/>
                <a:latin typeface="+mn-lt"/>
              </a:rPr>
              <a:t>El ejercicio aprovecha las ventajas del motor de físicas complementario en la subida de la rampa.</a:t>
            </a:r>
            <a:endParaRPr lang="es-ES" sz="2000" dirty="0">
              <a:latin typeface="+mn-lt"/>
            </a:endParaRPr>
          </a:p>
        </p:txBody>
      </p:sp>
      <p:sp>
        <p:nvSpPr>
          <p:cNvPr id="3" name="Botón de acción: vídeo 2">
            <a:hlinkClick r:id="rId4" highlightClick="1"/>
            <a:extLst>
              <a:ext uri="{FF2B5EF4-FFF2-40B4-BE49-F238E27FC236}">
                <a16:creationId xmlns:a16="http://schemas.microsoft.com/office/drawing/2014/main" id="{0004B3EA-E249-4A68-8F06-4B03FBF1B390}"/>
              </a:ext>
            </a:extLst>
          </p:cNvPr>
          <p:cNvSpPr/>
          <p:nvPr/>
        </p:nvSpPr>
        <p:spPr>
          <a:xfrm>
            <a:off x="2146433" y="4581625"/>
            <a:ext cx="481265" cy="539015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78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24111-1E63-427D-B57F-53615DB4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Laberinto 3D para mBot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09B8A2B-A330-4F20-9504-19CD18F62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931" y="2006600"/>
            <a:ext cx="4127507" cy="405862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8066E9-02F7-4EF6-A037-C8109237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45" y="1011981"/>
            <a:ext cx="2876550" cy="498157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EAB1057-79D6-4835-ADDD-32ACAD53EE8D}"/>
              </a:ext>
            </a:extLst>
          </p:cNvPr>
          <p:cNvSpPr txBox="1">
            <a:spLocks/>
          </p:cNvSpPr>
          <p:nvPr/>
        </p:nvSpPr>
        <p:spPr>
          <a:xfrm>
            <a:off x="217805" y="2766029"/>
            <a:ext cx="4439919" cy="1672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b="0" i="0" dirty="0">
                <a:effectLst/>
                <a:latin typeface="+mn-lt"/>
              </a:rPr>
              <a:t>El ejercicio aprovecha las ventajas del motor de físicas complementario en la subida de la rampa.</a:t>
            </a:r>
            <a:endParaRPr lang="es-ES" sz="2000" dirty="0">
              <a:latin typeface="+mn-lt"/>
            </a:endParaRPr>
          </a:p>
        </p:txBody>
      </p:sp>
      <p:sp>
        <p:nvSpPr>
          <p:cNvPr id="3" name="Botón de acción: vídeo 2">
            <a:hlinkClick r:id="rId4" highlightClick="1"/>
            <a:extLst>
              <a:ext uri="{FF2B5EF4-FFF2-40B4-BE49-F238E27FC236}">
                <a16:creationId xmlns:a16="http://schemas.microsoft.com/office/drawing/2014/main" id="{B3143CDF-68F5-43F2-80A5-629DEDAFA1AD}"/>
              </a:ext>
            </a:extLst>
          </p:cNvPr>
          <p:cNvSpPr/>
          <p:nvPr/>
        </p:nvSpPr>
        <p:spPr>
          <a:xfrm>
            <a:off x="2223436" y="4774131"/>
            <a:ext cx="490888" cy="481263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AD88C-6ABD-4C95-9BC0-65951BE8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Laberinto para drone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57D5A-8865-40A7-9B2D-B47ACB25A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2045600"/>
            <a:ext cx="7628255" cy="3760891"/>
          </a:xfrm>
        </p:spPr>
        <p:txBody>
          <a:bodyPr/>
          <a:lstStyle/>
          <a:p>
            <a:pPr lvl="1"/>
            <a:r>
              <a:rPr lang="es-ES" dirty="0"/>
              <a:t>Con señalización y sin señalización</a:t>
            </a:r>
          </a:p>
          <a:p>
            <a:pPr lvl="1" algn="just"/>
            <a:r>
              <a:rPr lang="es-ES" dirty="0"/>
              <a:t>Aprovecha el motor de físicas complementario durante el vuelo del drone (controlador PD en velocidad) y mientras que el drone permanece quieto a una cierta altura (controlador PD en posición)</a:t>
            </a:r>
          </a:p>
          <a:p>
            <a:pPr lvl="1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B5419-B976-487B-8DA9-8CA0F074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3" y="3652518"/>
            <a:ext cx="6600825" cy="2114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38504E-300C-4BAA-9591-A2C209AA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417" y="1190306"/>
            <a:ext cx="2990850" cy="4924425"/>
          </a:xfrm>
          <a:prstGeom prst="rect">
            <a:avLst/>
          </a:prstGeom>
        </p:spPr>
      </p:pic>
      <p:sp>
        <p:nvSpPr>
          <p:cNvPr id="4" name="Botón de acción: vídeo 3">
            <a:hlinkClick r:id="rId4" highlightClick="1"/>
            <a:extLst>
              <a:ext uri="{FF2B5EF4-FFF2-40B4-BE49-F238E27FC236}">
                <a16:creationId xmlns:a16="http://schemas.microsoft.com/office/drawing/2014/main" id="{A5E50C9A-2227-495B-B990-AC2865D4713D}"/>
              </a:ext>
            </a:extLst>
          </p:cNvPr>
          <p:cNvSpPr/>
          <p:nvPr/>
        </p:nvSpPr>
        <p:spPr>
          <a:xfrm>
            <a:off x="7717173" y="3157086"/>
            <a:ext cx="462012" cy="495432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0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9085F-5551-4D37-A999-39252FAF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Fútbol competitivo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909A3-F9BA-4017-A23E-61D80124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/>
              <a:t>Ejercicio competitivo uno contra uno</a:t>
            </a:r>
          </a:p>
          <a:p>
            <a:pPr lvl="1"/>
            <a:r>
              <a:rPr lang="es-ES" dirty="0"/>
              <a:t>Cuenta con un evaluador</a:t>
            </a:r>
          </a:p>
          <a:p>
            <a:pPr lvl="1"/>
            <a:r>
              <a:rPr lang="es-ES" dirty="0"/>
              <a:t>Saca provecho de las nuevas físicas tanto al golpear el balón (colisión) como cuando el balón rueda por el suelo (fricción)</a:t>
            </a:r>
          </a:p>
          <a:p>
            <a:pPr marL="0">
              <a:buNone/>
            </a:pPr>
            <a:r>
              <a:rPr lang="es-ES" sz="1600" dirty="0"/>
              <a:t>Sin el nuevo motor complementario                                                                          Con el nuevo motor complementario</a:t>
            </a:r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911C70-D330-42D1-BFDA-999B5FF9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4" y="4309535"/>
            <a:ext cx="8436552" cy="1930398"/>
          </a:xfrm>
          <a:prstGeom prst="rect">
            <a:avLst/>
          </a:prstGeom>
        </p:spPr>
      </p:pic>
      <p:sp>
        <p:nvSpPr>
          <p:cNvPr id="4" name="Botón de acción: vídeo 3">
            <a:hlinkClick r:id="rId3" highlightClick="1"/>
            <a:extLst>
              <a:ext uri="{FF2B5EF4-FFF2-40B4-BE49-F238E27FC236}">
                <a16:creationId xmlns:a16="http://schemas.microsoft.com/office/drawing/2014/main" id="{87DC305B-323A-46D5-B699-8B2168FC690B}"/>
              </a:ext>
            </a:extLst>
          </p:cNvPr>
          <p:cNvSpPr/>
          <p:nvPr/>
        </p:nvSpPr>
        <p:spPr>
          <a:xfrm>
            <a:off x="4658627" y="3683624"/>
            <a:ext cx="481263" cy="510139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Botón de acción: vídeo 5">
            <a:hlinkClick r:id="rId3" highlightClick="1"/>
            <a:extLst>
              <a:ext uri="{FF2B5EF4-FFF2-40B4-BE49-F238E27FC236}">
                <a16:creationId xmlns:a16="http://schemas.microsoft.com/office/drawing/2014/main" id="{C2FA7279-93AB-45A9-804E-B67E3030EA9C}"/>
              </a:ext>
            </a:extLst>
          </p:cNvPr>
          <p:cNvSpPr/>
          <p:nvPr/>
        </p:nvSpPr>
        <p:spPr>
          <a:xfrm>
            <a:off x="10854088" y="3683623"/>
            <a:ext cx="481263" cy="510139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2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Introducción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2265037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901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6E3B2E-FB76-49FF-98AB-F586B2B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757" y="201294"/>
            <a:ext cx="3372803" cy="57724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AF90CF-D040-491D-9340-58513D15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3" y="0"/>
            <a:ext cx="628255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66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Conclusiones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9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0EB-2D6F-47CF-AEDB-E969DCEE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E017A9-A62D-4DBC-92CC-26C10282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31719"/>
            <a:ext cx="10058400" cy="3760891"/>
          </a:xfrm>
        </p:spPr>
        <p:txBody>
          <a:bodyPr/>
          <a:lstStyle/>
          <a:p>
            <a:pPr lvl="1"/>
            <a:r>
              <a:rPr lang="es-ES" dirty="0"/>
              <a:t>C</a:t>
            </a:r>
            <a:r>
              <a:rPr lang="es-ES" b="0" i="0" dirty="0">
                <a:effectLst/>
              </a:rPr>
              <a:t>rear un motor de físicas mejorado para </a:t>
            </a:r>
            <a:r>
              <a:rPr lang="es-ES" b="0" i="1" dirty="0">
                <a:effectLst/>
              </a:rPr>
              <a:t>WebSim</a:t>
            </a:r>
            <a:r>
              <a:rPr lang="es-ES" b="0" i="0" dirty="0">
                <a:effectLst/>
              </a:rPr>
              <a:t> que estuviera basado en tecnolog</a:t>
            </a:r>
            <a:r>
              <a:rPr lang="es-ES" dirty="0"/>
              <a:t>í</a:t>
            </a:r>
            <a:r>
              <a:rPr lang="es-ES" b="0" i="0" dirty="0">
                <a:effectLst/>
              </a:rPr>
              <a:t>as web y que permitiese dotar al simulador robótico de unas f</a:t>
            </a:r>
            <a:r>
              <a:rPr lang="es-ES" dirty="0"/>
              <a:t>í</a:t>
            </a:r>
            <a:r>
              <a:rPr lang="es-ES" b="0" i="0" dirty="0">
                <a:effectLst/>
              </a:rPr>
              <a:t>sicas más realista</a:t>
            </a:r>
          </a:p>
          <a:p>
            <a:pPr lvl="1"/>
            <a:r>
              <a:rPr lang="es-ES" b="0" i="0" dirty="0">
                <a:effectLst/>
              </a:rPr>
              <a:t>Materialización de robots con distinta masa y que recreen un movimiento aut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nomo realista, con una aceleraci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máxima limitada y capacidad de control acotada </a:t>
            </a:r>
          </a:p>
          <a:p>
            <a:pPr lvl="1"/>
            <a:r>
              <a:rPr lang="es-ES" b="0" i="0" dirty="0">
                <a:effectLst/>
              </a:rPr>
              <a:t>Coexistencia con el motor por defecto </a:t>
            </a:r>
            <a:r>
              <a:rPr lang="es-ES" b="0" i="1" dirty="0">
                <a:effectLst/>
              </a:rPr>
              <a:t>CANNON y</a:t>
            </a:r>
            <a:r>
              <a:rPr lang="es-ES" b="0" i="0" dirty="0">
                <a:effectLst/>
              </a:rPr>
              <a:t> que no requiera la modificaci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de su código fuente </a:t>
            </a:r>
          </a:p>
          <a:p>
            <a:pPr lvl="1"/>
            <a:r>
              <a:rPr lang="es-ES" dirty="0"/>
              <a:t>C</a:t>
            </a:r>
            <a:r>
              <a:rPr lang="es-ES" b="0" i="0" dirty="0">
                <a:effectLst/>
              </a:rPr>
              <a:t>rear varios ejercicios en la plataforma educativa </a:t>
            </a:r>
            <a:r>
              <a:rPr lang="es-ES" b="0" i="1" dirty="0">
                <a:effectLst/>
              </a:rPr>
              <a:t>Kibotics</a:t>
            </a:r>
            <a:r>
              <a:rPr lang="es-ES" b="0" i="0" dirty="0">
                <a:effectLst/>
              </a:rPr>
              <a:t> que sacasen partido del nuevo motor de f físicas y fueran más atractivos para los niños 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E9E73-4C89-471C-9577-BFB7952C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184" y="2667435"/>
            <a:ext cx="309245" cy="2938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EA86D1-82E5-4F55-96A2-A25402A0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505" y="3404054"/>
            <a:ext cx="309245" cy="293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7AF72F-D57A-417B-963B-6DBA99E7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63" y="4065234"/>
            <a:ext cx="309245" cy="2938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B2B98C-B396-4087-BEB7-024E72D3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1" y="4805846"/>
            <a:ext cx="309245" cy="2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20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01D95-ED20-4465-BAED-9821DA05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FCA3C-6D58-4BA7-922D-749D97117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s-ES" b="0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s-ES" b="0" i="0" dirty="0">
                <a:effectLst/>
              </a:rPr>
              <a:t>Creaci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de ejercicios competitivos para cuatro jugadores </a:t>
            </a:r>
          </a:p>
          <a:p>
            <a:pPr lvl="1"/>
            <a:endParaRPr lang="es-ES" dirty="0"/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b="0" i="0" dirty="0">
                <a:effectLst/>
              </a:rPr>
              <a:t>Exploraci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del nuevo motor de físicas </a:t>
            </a:r>
            <a:r>
              <a:rPr lang="es-ES" b="0" i="1" dirty="0">
                <a:effectLst/>
              </a:rPr>
              <a:t>ammo.js </a:t>
            </a:r>
            <a:r>
              <a:rPr lang="es-ES" b="0" dirty="0">
                <a:effectLst/>
              </a:rPr>
              <a:t>y </a:t>
            </a:r>
            <a:r>
              <a:rPr lang="es-ES" b="0" i="0" dirty="0">
                <a:effectLst/>
              </a:rPr>
              <a:t>extender la implementaci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a este motor</a:t>
            </a:r>
          </a:p>
          <a:p>
            <a:pPr lvl="1"/>
            <a:endParaRPr lang="es-ES" dirty="0"/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b="0" i="0" dirty="0">
                <a:effectLst/>
              </a:rPr>
              <a:t>Adición de efectos de sonido a los ejercicios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5386F2-3B08-4E96-B4C7-2B98F8BC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464" y="2367815"/>
            <a:ext cx="723900" cy="6970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856D6E-56C6-4EF5-8CDD-C2B09F2E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92" y="4748849"/>
            <a:ext cx="726440" cy="6205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5902EA-A9F9-488D-9161-75BAB8D2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584" y="3529143"/>
            <a:ext cx="723900" cy="6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2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151E85-C2F7-46EA-A5D6-3A8EFE19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Robótica</a:t>
            </a:r>
            <a:endParaRPr lang="en-U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3D31D-AE41-4F4F-B24D-714237B3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446637"/>
            <a:ext cx="5115347" cy="364468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6D6882BD-D327-476B-9607-B4B48B9DFDA5}"/>
              </a:ext>
            </a:extLst>
          </p:cNvPr>
          <p:cNvSpPr txBox="1">
            <a:spLocks/>
          </p:cNvSpPr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Aft>
                <a:spcPts val="600"/>
              </a:spcAft>
              <a:buFont typeface="Calibri" panose="020F0502020204030204" pitchFamily="34" charset="0"/>
            </a:pP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robótica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es la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disciplina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estudia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creaci</a:t>
            </a:r>
            <a:r>
              <a:rPr lang="en-US" sz="1800" dirty="0" err="1">
                <a:latin typeface="+mn-lt"/>
                <a:ea typeface="+mn-ea"/>
                <a:cs typeface="+mn-cs"/>
              </a:rPr>
              <a:t>ó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máquinas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automatizadas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capaces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recrear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comportamientos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humanos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en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funci</a:t>
            </a:r>
            <a:r>
              <a:rPr lang="en-US" sz="1800" dirty="0" err="1">
                <a:latin typeface="+mn-lt"/>
                <a:ea typeface="+mn-ea"/>
                <a:cs typeface="+mn-cs"/>
              </a:rPr>
              <a:t>ó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del software que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lleven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dirty="0" err="1">
                <a:effectLst/>
                <a:latin typeface="+mn-lt"/>
                <a:ea typeface="+mn-ea"/>
                <a:cs typeface="+mn-cs"/>
              </a:rPr>
              <a:t>incorporados</a:t>
            </a:r>
            <a:r>
              <a:rPr lang="en-US" sz="1800" b="0" i="0" dirty="0"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latin typeface="+mn-lt"/>
                <a:ea typeface="+mn-ea"/>
                <a:cs typeface="+mn-cs"/>
              </a:rPr>
              <a:t>Un robot </a:t>
            </a:r>
            <a:r>
              <a:rPr lang="en-US" sz="1800" dirty="0" err="1">
                <a:latin typeface="+mn-lt"/>
                <a:ea typeface="+mn-ea"/>
                <a:cs typeface="+mn-cs"/>
              </a:rPr>
              <a:t>presenta</a:t>
            </a:r>
            <a:r>
              <a:rPr lang="en-US" sz="1800" dirty="0">
                <a:latin typeface="+mn-lt"/>
                <a:ea typeface="+mn-ea"/>
                <a:cs typeface="+mn-cs"/>
              </a:rPr>
              <a:t> dos </a:t>
            </a:r>
            <a:r>
              <a:rPr lang="en-US" sz="1800" dirty="0" err="1">
                <a:latin typeface="+mn-lt"/>
                <a:ea typeface="+mn-ea"/>
                <a:cs typeface="+mn-cs"/>
              </a:rPr>
              <a:t>partes</a:t>
            </a:r>
            <a:r>
              <a:rPr lang="en-US" sz="1800" dirty="0">
                <a:latin typeface="+mn-lt"/>
                <a:ea typeface="+mn-ea"/>
                <a:cs typeface="+mn-cs"/>
              </a:rPr>
              <a:t> bien </a:t>
            </a:r>
            <a:r>
              <a:rPr lang="en-US" sz="1800" dirty="0" err="1">
                <a:latin typeface="+mn-lt"/>
                <a:ea typeface="+mn-ea"/>
                <a:cs typeface="+mn-cs"/>
              </a:rPr>
              <a:t>diferenciadas</a:t>
            </a:r>
            <a:r>
              <a:rPr lang="en-US" sz="1800" dirty="0">
                <a:latin typeface="+mn-lt"/>
                <a:ea typeface="+mn-ea"/>
                <a:cs typeface="+mn-cs"/>
              </a:rPr>
              <a:t>: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latin typeface="+mn-lt"/>
                <a:ea typeface="+mn-ea"/>
                <a:cs typeface="+mn-cs"/>
              </a:rPr>
              <a:t>- </a:t>
            </a:r>
            <a:r>
              <a:rPr lang="en-US" sz="1800" u="sng" dirty="0">
                <a:latin typeface="+mn-lt"/>
                <a:ea typeface="+mn-ea"/>
                <a:cs typeface="+mn-cs"/>
              </a:rPr>
              <a:t>Hardware</a:t>
            </a:r>
            <a:r>
              <a:rPr lang="en-US" sz="1800" dirty="0">
                <a:latin typeface="+mn-lt"/>
                <a:ea typeface="+mn-ea"/>
                <a:cs typeface="+mn-cs"/>
              </a:rPr>
              <a:t>: se </a:t>
            </a:r>
            <a:r>
              <a:rPr lang="en-US" sz="1800" dirty="0" err="1">
                <a:latin typeface="+mn-lt"/>
                <a:ea typeface="+mn-ea"/>
                <a:cs typeface="+mn-cs"/>
              </a:rPr>
              <a:t>encuentran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sensores</a:t>
            </a:r>
            <a:r>
              <a:rPr lang="en-US" sz="1800" dirty="0">
                <a:latin typeface="+mn-lt"/>
                <a:ea typeface="+mn-ea"/>
                <a:cs typeface="+mn-cs"/>
              </a:rPr>
              <a:t>,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actuadores</a:t>
            </a:r>
            <a:r>
              <a:rPr lang="en-US" sz="1800" dirty="0">
                <a:latin typeface="+mn-lt"/>
                <a:ea typeface="+mn-ea"/>
                <a:cs typeface="+mn-cs"/>
              </a:rPr>
              <a:t> y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ordenadores</a:t>
            </a:r>
            <a:r>
              <a:rPr lang="en-US" sz="1800" dirty="0"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latin typeface="+mn-lt"/>
                <a:ea typeface="+mn-ea"/>
                <a:cs typeface="+mn-cs"/>
              </a:rPr>
              <a:t>- </a:t>
            </a:r>
            <a:r>
              <a:rPr lang="en-US" sz="1800" u="sng" dirty="0">
                <a:latin typeface="+mn-lt"/>
                <a:ea typeface="+mn-ea"/>
                <a:cs typeface="+mn-cs"/>
              </a:rPr>
              <a:t>Software</a:t>
            </a:r>
            <a:r>
              <a:rPr lang="en-US" sz="1800" dirty="0">
                <a:latin typeface="+mn-lt"/>
                <a:ea typeface="+mn-ea"/>
                <a:cs typeface="+mn-cs"/>
              </a:rPr>
              <a:t>: </a:t>
            </a:r>
            <a:r>
              <a:rPr lang="en-US" sz="1800" dirty="0" err="1">
                <a:latin typeface="+mn-lt"/>
                <a:ea typeface="+mn-ea"/>
                <a:cs typeface="+mn-cs"/>
              </a:rPr>
              <a:t>donde</a:t>
            </a:r>
            <a:r>
              <a:rPr lang="en-US" sz="1800" dirty="0">
                <a:latin typeface="+mn-lt"/>
                <a:ea typeface="+mn-ea"/>
                <a:cs typeface="+mn-cs"/>
              </a:rPr>
              <a:t> reside la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inteligencia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FBDB1C3-1CCB-4B4D-BF2D-46BEA2E2A2A0}"/>
              </a:ext>
            </a:extLst>
          </p:cNvPr>
          <p:cNvSpPr txBox="1">
            <a:spLocks/>
          </p:cNvSpPr>
          <p:nvPr/>
        </p:nvSpPr>
        <p:spPr>
          <a:xfrm>
            <a:off x="1066800" y="2257643"/>
            <a:ext cx="10058400" cy="3899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85822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232A1-137D-4DA2-965E-81F61672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dirty="0"/>
              <a:t>Tecnologías web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9F2D32D-323F-416E-A1FB-E6F28FCF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02271"/>
            <a:ext cx="2939515" cy="2972729"/>
          </a:xfrm>
          <a:prstGeom prst="rect">
            <a:avLst/>
          </a:prstGeom>
        </p:spPr>
      </p:pic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728A407-A469-429A-B113-20C5EC8E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514697"/>
            <a:ext cx="2939514" cy="294788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0047F-1810-41E2-8354-A44D03EE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704" y="2108201"/>
            <a:ext cx="3557016" cy="37608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400" dirty="0"/>
              <a:t>- Aplicaciones web</a:t>
            </a:r>
          </a:p>
          <a:p>
            <a:pPr>
              <a:lnSpc>
                <a:spcPct val="110000"/>
              </a:lnSpc>
            </a:pPr>
            <a:r>
              <a:rPr lang="es-ES" sz="1400" dirty="0"/>
              <a:t>- Modelo cliente – servidor -&gt; Protocolo HTTP  </a:t>
            </a:r>
          </a:p>
          <a:p>
            <a:pPr>
              <a:lnSpc>
                <a:spcPct val="110000"/>
              </a:lnSpc>
            </a:pPr>
            <a:r>
              <a:rPr lang="es-ES" sz="1400" dirty="0"/>
              <a:t>- Tecnologías de </a:t>
            </a:r>
            <a:r>
              <a:rPr lang="es-ES" sz="1400" i="1" dirty="0"/>
              <a:t>frontend: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HTML5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CSS3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 JavaScript</a:t>
            </a:r>
          </a:p>
          <a:p>
            <a:pPr>
              <a:lnSpc>
                <a:spcPct val="110000"/>
              </a:lnSpc>
            </a:pPr>
            <a:r>
              <a:rPr lang="es-ES" sz="1400" dirty="0"/>
              <a:t>- Tecnologías de </a:t>
            </a:r>
            <a:r>
              <a:rPr lang="es-ES" sz="1400" i="1" dirty="0"/>
              <a:t>backend: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 node.js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Django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Spring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801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D4C58202-71E6-47EA-8622-593FADDC7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t="11562" b="38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05F6B0-EAB4-4130-BCB2-7B5D3F2F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dirty="0"/>
              <a:t>Docencia robótica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1ADE4-0253-4CA4-8DEB-912E0530E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s-ES" dirty="0"/>
              <a:t>Robótica + tecnologías web             docencia robótica</a:t>
            </a:r>
          </a:p>
          <a:p>
            <a:r>
              <a:rPr lang="es-ES" dirty="0"/>
              <a:t>Educación </a:t>
            </a:r>
            <a:r>
              <a:rPr lang="es-ES" i="1" dirty="0"/>
              <a:t>STEM</a:t>
            </a:r>
            <a:endParaRPr lang="es-ES" dirty="0"/>
          </a:p>
          <a:p>
            <a:pPr lvl="1"/>
            <a:r>
              <a:rPr lang="es-ES" i="1" dirty="0" err="1"/>
              <a:t>Lenobotics</a:t>
            </a:r>
            <a:endParaRPr lang="es-ES" i="1" dirty="0"/>
          </a:p>
          <a:p>
            <a:pPr lvl="1"/>
            <a:r>
              <a:rPr lang="es-ES" i="1" dirty="0"/>
              <a:t>LEGO </a:t>
            </a:r>
            <a:r>
              <a:rPr lang="es-ES" i="1" dirty="0" err="1"/>
              <a:t>education</a:t>
            </a:r>
            <a:endParaRPr lang="es-ES" i="1" dirty="0"/>
          </a:p>
          <a:p>
            <a:pPr lvl="1"/>
            <a:r>
              <a:rPr lang="es-ES" i="1" dirty="0" err="1"/>
              <a:t>OpenRoberta</a:t>
            </a:r>
            <a:endParaRPr lang="es-ES" i="1" dirty="0"/>
          </a:p>
          <a:p>
            <a:pPr lvl="1"/>
            <a:r>
              <a:rPr lang="es-ES" i="1" dirty="0" err="1"/>
              <a:t>iRobot</a:t>
            </a:r>
            <a:endParaRPr lang="es-ES" i="1" dirty="0"/>
          </a:p>
          <a:p>
            <a:pPr lvl="1"/>
            <a:r>
              <a:rPr lang="es-ES" i="1" dirty="0"/>
              <a:t>Scratch</a:t>
            </a:r>
          </a:p>
          <a:p>
            <a:pPr lvl="1"/>
            <a:r>
              <a:rPr lang="es-ES" i="1" dirty="0"/>
              <a:t>Kibotics             </a:t>
            </a:r>
            <a:r>
              <a:rPr lang="es-ES" dirty="0"/>
              <a:t>soporta</a:t>
            </a:r>
            <a:r>
              <a:rPr lang="es-ES" i="1" dirty="0"/>
              <a:t> Python </a:t>
            </a:r>
            <a:r>
              <a:rPr lang="es-ES" dirty="0"/>
              <a:t>y</a:t>
            </a:r>
            <a:r>
              <a:rPr lang="es-ES" i="1" dirty="0"/>
              <a:t> Scratch</a:t>
            </a:r>
          </a:p>
          <a:p>
            <a:pPr lvl="1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72840B0-B431-4803-A485-FC15E843BA05}"/>
              </a:ext>
            </a:extLst>
          </p:cNvPr>
          <p:cNvCxnSpPr/>
          <p:nvPr/>
        </p:nvCxnSpPr>
        <p:spPr>
          <a:xfrm>
            <a:off x="4389119" y="2335730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7AE9A77-50EE-4E9A-A21C-07E3D76442A7}"/>
              </a:ext>
            </a:extLst>
          </p:cNvPr>
          <p:cNvCxnSpPr>
            <a:cxnSpLocks/>
          </p:cNvCxnSpPr>
          <p:nvPr/>
        </p:nvCxnSpPr>
        <p:spPr>
          <a:xfrm>
            <a:off x="2366209" y="5202453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98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2CBA52-8C8D-46AD-A688-A8C3FF6F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22" y="3931903"/>
            <a:ext cx="3907521" cy="9578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Interfaz de programación en </a:t>
            </a:r>
            <a:r>
              <a:rPr lang="en-US" sz="2000" i="1" dirty="0">
                <a:solidFill>
                  <a:schemeClr val="tx1"/>
                </a:solidFill>
              </a:rPr>
              <a:t>Kibotics </a:t>
            </a:r>
            <a:r>
              <a:rPr lang="en-US" sz="2000" dirty="0">
                <a:solidFill>
                  <a:schemeClr val="tx1"/>
                </a:solidFill>
              </a:rPr>
              <a:t>de un ejercicio en </a:t>
            </a:r>
            <a:r>
              <a:rPr lang="en-US" sz="2000" i="1" dirty="0">
                <a:solidFill>
                  <a:schemeClr val="tx1"/>
                </a:solidFill>
              </a:rPr>
              <a:t>Scratch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58B855C-706E-4C82-86DA-A6D6E7E6B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42" y="1155992"/>
            <a:ext cx="5818301" cy="26473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3D204C-8C05-46BC-BAA1-59C94BFF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26" y="3536670"/>
            <a:ext cx="5302232" cy="147136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BF21412-E398-4403-8CEA-71A67F2A70C9}"/>
              </a:ext>
            </a:extLst>
          </p:cNvPr>
          <p:cNvSpPr txBox="1">
            <a:spLocks/>
          </p:cNvSpPr>
          <p:nvPr/>
        </p:nvSpPr>
        <p:spPr>
          <a:xfrm>
            <a:off x="6622626" y="5004570"/>
            <a:ext cx="5302232" cy="5520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Robots soportados en la plataforma </a:t>
            </a:r>
            <a:r>
              <a:rPr lang="en-US" sz="2000" i="1" dirty="0">
                <a:solidFill>
                  <a:schemeClr val="tx1"/>
                </a:solidFill>
                <a:ea typeface="+mn-ea"/>
                <a:cs typeface="+mn-cs"/>
              </a:rPr>
              <a:t>Kibotics</a:t>
            </a:r>
            <a:endParaRPr lang="en-US" sz="20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45DDDEC-8FAB-405E-9442-6902D243468A}"/>
              </a:ext>
            </a:extLst>
          </p:cNvPr>
          <p:cNvCxnSpPr/>
          <p:nvPr/>
        </p:nvCxnSpPr>
        <p:spPr>
          <a:xfrm>
            <a:off x="6434176" y="430310"/>
            <a:ext cx="0" cy="5020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2. Categorías de bloques de Sratch 3.0 - Scratch School">
            <a:extLst>
              <a:ext uri="{FF2B5EF4-FFF2-40B4-BE49-F238E27FC236}">
                <a16:creationId xmlns:a16="http://schemas.microsoft.com/office/drawing/2014/main" id="{60DFA951-D6EC-40E9-9ABA-86F449E9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086" y="105789"/>
            <a:ext cx="4083600" cy="27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870240-1C21-42B9-88E7-5DE0DE77A4D1}"/>
              </a:ext>
            </a:extLst>
          </p:cNvPr>
          <p:cNvSpPr txBox="1">
            <a:spLocks/>
          </p:cNvSpPr>
          <p:nvPr/>
        </p:nvSpPr>
        <p:spPr>
          <a:xfrm>
            <a:off x="6665229" y="2933978"/>
            <a:ext cx="5302232" cy="5520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Programación con bloques </a:t>
            </a:r>
            <a:r>
              <a:rPr lang="en-US" sz="2000" i="1" dirty="0">
                <a:solidFill>
                  <a:schemeClr val="tx1"/>
                </a:solidFill>
                <a:ea typeface="+mn-ea"/>
                <a:cs typeface="+mn-cs"/>
              </a:rPr>
              <a:t>Scratch</a:t>
            </a:r>
            <a:endParaRPr lang="en-US" sz="2000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88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990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36954-79DD-42BA-B8B1-8FB6427B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B2CCE63-EC7D-4D8B-BAAF-BAF64C8988D5}"/>
              </a:ext>
            </a:extLst>
          </p:cNvPr>
          <p:cNvSpPr txBox="1">
            <a:spLocks/>
          </p:cNvSpPr>
          <p:nvPr/>
        </p:nvSpPr>
        <p:spPr>
          <a:xfrm>
            <a:off x="1066800" y="2797193"/>
            <a:ext cx="10058400" cy="812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graphicFrame>
        <p:nvGraphicFramePr>
          <p:cNvPr id="7" name="CuadroTexto 4">
            <a:extLst>
              <a:ext uri="{FF2B5EF4-FFF2-40B4-BE49-F238E27FC236}">
                <a16:creationId xmlns:a16="http://schemas.microsoft.com/office/drawing/2014/main" id="{AD820C5F-8589-49CF-AD33-460466995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33146"/>
              </p:ext>
            </p:extLst>
          </p:nvPr>
        </p:nvGraphicFramePr>
        <p:xfrm>
          <a:off x="2937576" y="2225892"/>
          <a:ext cx="6836343" cy="381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121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885</Words>
  <Application>Microsoft Office PowerPoint</Application>
  <PresentationFormat>Panorámica</PresentationFormat>
  <Paragraphs>201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Sagona Book</vt:lpstr>
      <vt:lpstr>Sagona ExtraLight</vt:lpstr>
      <vt:lpstr>RetrospectVTI</vt:lpstr>
      <vt:lpstr>Motor de físicas mejorado para simulador robótico basado en tecnologías web</vt:lpstr>
      <vt:lpstr>Índice</vt:lpstr>
      <vt:lpstr>Introducción</vt:lpstr>
      <vt:lpstr>Robótica</vt:lpstr>
      <vt:lpstr>Tecnologías web</vt:lpstr>
      <vt:lpstr>Docencia robótica</vt:lpstr>
      <vt:lpstr>Interfaz de programación en Kibotics de un ejercicio en Scratch</vt:lpstr>
      <vt:lpstr>Objetivos</vt:lpstr>
      <vt:lpstr>Objetivos</vt:lpstr>
      <vt:lpstr>Herramientas</vt:lpstr>
      <vt:lpstr>Presentación de PowerPoint</vt:lpstr>
      <vt:lpstr>Mejora de las físicas en WebSim</vt:lpstr>
      <vt:lpstr>Estudios previos: motor de físicas por defecto en A-Frame</vt:lpstr>
      <vt:lpstr>Motor de físicas actual para robots en WebSim</vt:lpstr>
      <vt:lpstr>Nuevo motor de físicas complementario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experimental</vt:lpstr>
      <vt:lpstr>Presentación de PowerPoint</vt:lpstr>
      <vt:lpstr>Simulación realista de drones</vt:lpstr>
      <vt:lpstr>Nuevos ejercicios con físicas realistas</vt:lpstr>
      <vt:lpstr>Sigue-Líneas con rampa</vt:lpstr>
      <vt:lpstr>Laberinto 3D para mBot</vt:lpstr>
      <vt:lpstr>Laberinto para drone</vt:lpstr>
      <vt:lpstr>Fútbol competitivo</vt:lpstr>
      <vt:lpstr>Presentación de PowerPoint</vt:lpstr>
      <vt:lpstr>Conclusiones</vt:lpstr>
      <vt:lpstr>Conclusiones</vt:lpstr>
      <vt:lpstr>Líneas futuras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de físicas mejorado para simulador robótico basado en tecnologías web</dc:title>
  <dc:creator>Natalia Monforte Rodriguez</dc:creator>
  <cp:lastModifiedBy>Natalia Monforte Rodriguez</cp:lastModifiedBy>
  <cp:revision>10</cp:revision>
  <dcterms:created xsi:type="dcterms:W3CDTF">2020-09-30T19:21:31Z</dcterms:created>
  <dcterms:modified xsi:type="dcterms:W3CDTF">2020-10-03T16:04:52Z</dcterms:modified>
</cp:coreProperties>
</file>